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3.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78" r:id="rId4"/>
    <p:sldId id="273" r:id="rId5"/>
    <p:sldId id="274" r:id="rId6"/>
    <p:sldId id="275" r:id="rId7"/>
    <p:sldId id="289" r:id="rId8"/>
    <p:sldId id="286" r:id="rId9"/>
    <p:sldId id="288" r:id="rId10"/>
    <p:sldId id="276" r:id="rId11"/>
    <p:sldId id="283" r:id="rId12"/>
    <p:sldId id="277" r:id="rId13"/>
    <p:sldId id="282" r:id="rId14"/>
    <p:sldId id="257" r:id="rId15"/>
    <p:sldId id="258" r:id="rId16"/>
    <p:sldId id="266" r:id="rId17"/>
    <p:sldId id="267" r:id="rId18"/>
    <p:sldId id="269" r:id="rId19"/>
    <p:sldId id="268" r:id="rId20"/>
    <p:sldId id="270" r:id="rId21"/>
    <p:sldId id="271" r:id="rId22"/>
    <p:sldId id="281" r:id="rId23"/>
    <p:sldId id="259" r:id="rId24"/>
    <p:sldId id="260" r:id="rId25"/>
    <p:sldId id="261" r:id="rId26"/>
    <p:sldId id="262" r:id="rId27"/>
    <p:sldId id="263"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7DA0BFE-D8AC-4326-AB08-F2BDB48D85FB}" type="slidenum">
              <a:rPr lang="en-US"/>
              <a:pPr>
                <a:defRPr/>
              </a:pPr>
              <a:t>‹#›</a:t>
            </a:fld>
            <a:endParaRPr lang="en-US"/>
          </a:p>
        </p:txBody>
      </p:sp>
    </p:spTree>
    <p:extLst>
      <p:ext uri="{BB962C8B-B14F-4D97-AF65-F5344CB8AC3E}">
        <p14:creationId xmlns:p14="http://schemas.microsoft.com/office/powerpoint/2010/main" val="1136681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B2CAF8-9CF5-4ADA-8047-0FE0441A1874}" type="slidenum">
              <a:rPr lang="en-US"/>
              <a:pPr>
                <a:defRPr/>
              </a:pPr>
              <a:t>‹#›</a:t>
            </a:fld>
            <a:endParaRPr lang="en-US"/>
          </a:p>
        </p:txBody>
      </p:sp>
    </p:spTree>
    <p:extLst>
      <p:ext uri="{BB962C8B-B14F-4D97-AF65-F5344CB8AC3E}">
        <p14:creationId xmlns:p14="http://schemas.microsoft.com/office/powerpoint/2010/main" val="3664999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7E61BBB-3DDB-4559-8849-A5BD4A857128}" type="slidenum">
              <a:rPr lang="en-US"/>
              <a:pPr>
                <a:defRPr/>
              </a:pPr>
              <a:t>‹#›</a:t>
            </a:fld>
            <a:endParaRPr lang="en-US"/>
          </a:p>
        </p:txBody>
      </p:sp>
    </p:spTree>
    <p:extLst>
      <p:ext uri="{BB962C8B-B14F-4D97-AF65-F5344CB8AC3E}">
        <p14:creationId xmlns:p14="http://schemas.microsoft.com/office/powerpoint/2010/main" val="8665685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3C99A1E-F78C-4126-818F-F274A53BF044}" type="slidenum">
              <a:rPr lang="en-US"/>
              <a:pPr>
                <a:defRPr/>
              </a:pPr>
              <a:t>‹#›</a:t>
            </a:fld>
            <a:endParaRPr lang="en-US"/>
          </a:p>
        </p:txBody>
      </p:sp>
    </p:spTree>
    <p:extLst>
      <p:ext uri="{BB962C8B-B14F-4D97-AF65-F5344CB8AC3E}">
        <p14:creationId xmlns:p14="http://schemas.microsoft.com/office/powerpoint/2010/main" val="24921088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DC918A6B-22AC-4361-8B64-755ABC2B8765}" type="slidenum">
              <a:rPr lang="en-US"/>
              <a:pPr>
                <a:defRPr/>
              </a:pPr>
              <a:t>‹#›</a:t>
            </a:fld>
            <a:endParaRPr lang="en-US"/>
          </a:p>
        </p:txBody>
      </p:sp>
    </p:spTree>
    <p:extLst>
      <p:ext uri="{BB962C8B-B14F-4D97-AF65-F5344CB8AC3E}">
        <p14:creationId xmlns:p14="http://schemas.microsoft.com/office/powerpoint/2010/main" val="8226059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F211395-CBD4-4208-8CDE-C7A41D6774DD}" type="slidenum">
              <a:rPr lang="en-US"/>
              <a:pPr>
                <a:defRPr/>
              </a:pPr>
              <a:t>‹#›</a:t>
            </a:fld>
            <a:endParaRPr lang="en-US"/>
          </a:p>
        </p:txBody>
      </p:sp>
    </p:spTree>
    <p:extLst>
      <p:ext uri="{BB962C8B-B14F-4D97-AF65-F5344CB8AC3E}">
        <p14:creationId xmlns:p14="http://schemas.microsoft.com/office/powerpoint/2010/main" val="42817954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8662872-D1C6-4F86-8585-88E9F7833922}" type="slidenum">
              <a:rPr lang="en-US"/>
              <a:pPr>
                <a:defRPr/>
              </a:pPr>
              <a:t>‹#›</a:t>
            </a:fld>
            <a:endParaRPr lang="en-US"/>
          </a:p>
        </p:txBody>
      </p:sp>
    </p:spTree>
    <p:extLst>
      <p:ext uri="{BB962C8B-B14F-4D97-AF65-F5344CB8AC3E}">
        <p14:creationId xmlns:p14="http://schemas.microsoft.com/office/powerpoint/2010/main" val="511269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43491C-D7A7-42F6-A73C-36F8DD50AA34}" type="slidenum">
              <a:rPr lang="en-US"/>
              <a:pPr>
                <a:defRPr/>
              </a:pPr>
              <a:t>‹#›</a:t>
            </a:fld>
            <a:endParaRPr lang="en-US"/>
          </a:p>
        </p:txBody>
      </p:sp>
    </p:spTree>
    <p:extLst>
      <p:ext uri="{BB962C8B-B14F-4D97-AF65-F5344CB8AC3E}">
        <p14:creationId xmlns:p14="http://schemas.microsoft.com/office/powerpoint/2010/main" val="3183086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50811AF-B6FB-4DDF-B7B9-F3710027CCE3}" type="slidenum">
              <a:rPr lang="en-US"/>
              <a:pPr>
                <a:defRPr/>
              </a:pPr>
              <a:t>‹#›</a:t>
            </a:fld>
            <a:endParaRPr lang="en-US"/>
          </a:p>
        </p:txBody>
      </p:sp>
    </p:spTree>
    <p:extLst>
      <p:ext uri="{BB962C8B-B14F-4D97-AF65-F5344CB8AC3E}">
        <p14:creationId xmlns:p14="http://schemas.microsoft.com/office/powerpoint/2010/main" val="2679911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842B109-2ADE-41C8-A90B-45BF580D7854}" type="slidenum">
              <a:rPr lang="en-US"/>
              <a:pPr>
                <a:defRPr/>
              </a:pPr>
              <a:t>‹#›</a:t>
            </a:fld>
            <a:endParaRPr lang="en-US"/>
          </a:p>
        </p:txBody>
      </p:sp>
    </p:spTree>
    <p:extLst>
      <p:ext uri="{BB962C8B-B14F-4D97-AF65-F5344CB8AC3E}">
        <p14:creationId xmlns:p14="http://schemas.microsoft.com/office/powerpoint/2010/main" val="922992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210E49A-18FA-45A3-BA3B-93591FDEBBA3}" type="slidenum">
              <a:rPr lang="en-US"/>
              <a:pPr>
                <a:defRPr/>
              </a:pPr>
              <a:t>‹#›</a:t>
            </a:fld>
            <a:endParaRPr lang="en-US"/>
          </a:p>
        </p:txBody>
      </p:sp>
    </p:spTree>
    <p:extLst>
      <p:ext uri="{BB962C8B-B14F-4D97-AF65-F5344CB8AC3E}">
        <p14:creationId xmlns:p14="http://schemas.microsoft.com/office/powerpoint/2010/main" val="1623168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9BFE3CE-E9C9-4B20-888A-9FE10B3F03C7}" type="slidenum">
              <a:rPr lang="en-US"/>
              <a:pPr>
                <a:defRPr/>
              </a:pPr>
              <a:t>‹#›</a:t>
            </a:fld>
            <a:endParaRPr lang="en-US"/>
          </a:p>
        </p:txBody>
      </p:sp>
    </p:spTree>
    <p:extLst>
      <p:ext uri="{BB962C8B-B14F-4D97-AF65-F5344CB8AC3E}">
        <p14:creationId xmlns:p14="http://schemas.microsoft.com/office/powerpoint/2010/main" val="769909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2496931-B322-471E-91D7-0FE8D145F9C7}" type="slidenum">
              <a:rPr lang="en-US"/>
              <a:pPr>
                <a:defRPr/>
              </a:pPr>
              <a:t>‹#›</a:t>
            </a:fld>
            <a:endParaRPr lang="en-US"/>
          </a:p>
        </p:txBody>
      </p:sp>
    </p:spTree>
    <p:extLst>
      <p:ext uri="{BB962C8B-B14F-4D97-AF65-F5344CB8AC3E}">
        <p14:creationId xmlns:p14="http://schemas.microsoft.com/office/powerpoint/2010/main" val="2434111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7F7F0C-A1D3-40B7-89A2-4FB5220E5B3C}" type="slidenum">
              <a:rPr lang="en-US"/>
              <a:pPr>
                <a:defRPr/>
              </a:pPr>
              <a:t>‹#›</a:t>
            </a:fld>
            <a:endParaRPr lang="en-US"/>
          </a:p>
        </p:txBody>
      </p:sp>
    </p:spTree>
    <p:extLst>
      <p:ext uri="{BB962C8B-B14F-4D97-AF65-F5344CB8AC3E}">
        <p14:creationId xmlns:p14="http://schemas.microsoft.com/office/powerpoint/2010/main" val="2176103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2667BAF-C84D-435D-9A2F-150DD02B7508}" type="slidenum">
              <a:rPr lang="en-US"/>
              <a:pPr>
                <a:defRPr/>
              </a:pPr>
              <a:t>‹#›</a:t>
            </a:fld>
            <a:endParaRPr lang="en-US"/>
          </a:p>
        </p:txBody>
      </p:sp>
    </p:spTree>
    <p:extLst>
      <p:ext uri="{BB962C8B-B14F-4D97-AF65-F5344CB8AC3E}">
        <p14:creationId xmlns:p14="http://schemas.microsoft.com/office/powerpoint/2010/main" val="3870307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B217B702-5360-4FFF-BDA5-21F4B8E590F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usi.edu/libarts/english/images/ReadingShield_sm.jpg"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time.com/time/daily/special/photo/gopprotest/9.html"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cs.montana.edu/~starkey/greencard.jpg" TargetMode="Externa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5" descr="american-fla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ctrTitle"/>
          </p:nvPr>
        </p:nvSpPr>
        <p:spPr>
          <a:xfrm>
            <a:off x="685800" y="1524000"/>
            <a:ext cx="7772400" cy="3429000"/>
          </a:xfrm>
        </p:spPr>
        <p:txBody>
          <a:bodyPr/>
          <a:lstStyle/>
          <a:p>
            <a:pPr eaLnBrk="1" hangingPunct="1"/>
            <a:r>
              <a:rPr lang="en-US" sz="6000" smtClean="0"/>
              <a:t>What does it mean to be an American Citizen?</a:t>
            </a:r>
          </a:p>
        </p:txBody>
      </p:sp>
      <p:sp>
        <p:nvSpPr>
          <p:cNvPr id="2052" name="Rectangle 3"/>
          <p:cNvSpPr>
            <a:spLocks noGrp="1" noChangeArrowheads="1"/>
          </p:cNvSpPr>
          <p:nvPr>
            <p:ph type="subTitle" idx="1"/>
          </p:nvPr>
        </p:nvSpPr>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pPr eaLnBrk="1" hangingPunct="1"/>
            <a:r>
              <a:rPr lang="en-US" sz="4000" smtClean="0"/>
              <a:t>Immigration – an American tradition</a:t>
            </a:r>
          </a:p>
        </p:txBody>
      </p:sp>
      <p:sp>
        <p:nvSpPr>
          <p:cNvPr id="44038" name="Rectangle 6"/>
          <p:cNvSpPr>
            <a:spLocks noGrp="1" noChangeArrowheads="1"/>
          </p:cNvSpPr>
          <p:nvPr>
            <p:ph type="body" sz="half" idx="2"/>
          </p:nvPr>
        </p:nvSpPr>
        <p:spPr>
          <a:xfrm>
            <a:off x="4572000" y="1295400"/>
            <a:ext cx="4419600" cy="5105400"/>
          </a:xfrm>
        </p:spPr>
        <p:txBody>
          <a:bodyPr/>
          <a:lstStyle/>
          <a:p>
            <a:pPr eaLnBrk="1" hangingPunct="1"/>
            <a:r>
              <a:rPr lang="en-US" sz="2200" smtClean="0"/>
              <a:t>Almost everyone living in the U.S. today is either an immigrant or a descendant of an immigrant</a:t>
            </a:r>
          </a:p>
          <a:p>
            <a:pPr eaLnBrk="1" hangingPunct="1"/>
            <a:r>
              <a:rPr lang="en-US" sz="2200" smtClean="0"/>
              <a:t>Why would someone want to become an immigrant?</a:t>
            </a:r>
          </a:p>
          <a:p>
            <a:pPr eaLnBrk="1" hangingPunct="1"/>
            <a:r>
              <a:rPr lang="en-US" sz="2200" smtClean="0"/>
              <a:t>Where did most of the first immigrants come from?</a:t>
            </a:r>
          </a:p>
          <a:p>
            <a:pPr eaLnBrk="1" hangingPunct="1"/>
            <a:r>
              <a:rPr lang="en-US" sz="2200" smtClean="0"/>
              <a:t>The largest immigration wave occurred after the Civil War through the early 20</a:t>
            </a:r>
            <a:r>
              <a:rPr lang="en-US" sz="2200" baseline="30000" smtClean="0"/>
              <a:t>th</a:t>
            </a:r>
            <a:r>
              <a:rPr lang="en-US" sz="2200" smtClean="0"/>
              <a:t> Century, bringing new immigrants from Ireland, Italy, Poland and many other places</a:t>
            </a:r>
          </a:p>
        </p:txBody>
      </p:sp>
      <p:pic>
        <p:nvPicPr>
          <p:cNvPr id="11268" name="Picture 8" descr="immi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l="3773" r="13208"/>
          <a:stretch>
            <a:fillRect/>
          </a:stretch>
        </p:blipFill>
        <p:spPr>
          <a:xfrm>
            <a:off x="228600" y="2079625"/>
            <a:ext cx="4191000" cy="3502025"/>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4038">
                                            <p:txEl>
                                              <p:pRg st="0" end="0"/>
                                            </p:txEl>
                                          </p:spTgt>
                                        </p:tgtEl>
                                        <p:attrNameLst>
                                          <p:attrName>style.visibility</p:attrName>
                                        </p:attrNameLst>
                                      </p:cBhvr>
                                      <p:to>
                                        <p:strVal val="visible"/>
                                      </p:to>
                                    </p:set>
                                    <p:animEffect transition="in" filter="box(in)">
                                      <p:cBhvr>
                                        <p:cTn id="7" dur="500"/>
                                        <p:tgtEl>
                                          <p:spTgt spid="4403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038">
                                            <p:txEl>
                                              <p:pRg st="1" end="1"/>
                                            </p:txEl>
                                          </p:spTgt>
                                        </p:tgtEl>
                                        <p:attrNameLst>
                                          <p:attrName>style.visibility</p:attrName>
                                        </p:attrNameLst>
                                      </p:cBhvr>
                                      <p:to>
                                        <p:strVal val="visible"/>
                                      </p:to>
                                    </p:set>
                                    <p:animEffect transition="in" filter="box(in)">
                                      <p:cBhvr>
                                        <p:cTn id="12" dur="500"/>
                                        <p:tgtEl>
                                          <p:spTgt spid="4403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038">
                                            <p:txEl>
                                              <p:pRg st="2" end="2"/>
                                            </p:txEl>
                                          </p:spTgt>
                                        </p:tgtEl>
                                        <p:attrNameLst>
                                          <p:attrName>style.visibility</p:attrName>
                                        </p:attrNameLst>
                                      </p:cBhvr>
                                      <p:to>
                                        <p:strVal val="visible"/>
                                      </p:to>
                                    </p:set>
                                    <p:animEffect transition="in" filter="box(in)">
                                      <p:cBhvr>
                                        <p:cTn id="17" dur="500"/>
                                        <p:tgtEl>
                                          <p:spTgt spid="4403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038">
                                            <p:txEl>
                                              <p:pRg st="3" end="3"/>
                                            </p:txEl>
                                          </p:spTgt>
                                        </p:tgtEl>
                                        <p:attrNameLst>
                                          <p:attrName>style.visibility</p:attrName>
                                        </p:attrNameLst>
                                      </p:cBhvr>
                                      <p:to>
                                        <p:strVal val="visible"/>
                                      </p:to>
                                    </p:set>
                                    <p:animEffect transition="in" filter="box(in)">
                                      <p:cBhvr>
                                        <p:cTn id="22" dur="500"/>
                                        <p:tgtEl>
                                          <p:spTgt spid="4403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8"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Can anybody come to the U.S?</a:t>
            </a:r>
          </a:p>
        </p:txBody>
      </p:sp>
      <p:sp>
        <p:nvSpPr>
          <p:cNvPr id="58371" name="Rectangle 3"/>
          <p:cNvSpPr>
            <a:spLocks noGrp="1" noChangeArrowheads="1"/>
          </p:cNvSpPr>
          <p:nvPr>
            <p:ph type="body" sz="half" idx="2"/>
          </p:nvPr>
        </p:nvSpPr>
        <p:spPr>
          <a:xfrm>
            <a:off x="4648200" y="1600200"/>
            <a:ext cx="4191000" cy="4724400"/>
          </a:xfrm>
        </p:spPr>
        <p:txBody>
          <a:bodyPr/>
          <a:lstStyle/>
          <a:p>
            <a:pPr eaLnBrk="1" hangingPunct="1"/>
            <a:r>
              <a:rPr lang="en-US" sz="2200" smtClean="0"/>
              <a:t>No, there are limits on immigration</a:t>
            </a:r>
          </a:p>
          <a:p>
            <a:pPr eaLnBrk="1" hangingPunct="1"/>
            <a:r>
              <a:rPr lang="en-US" sz="2200" smtClean="0"/>
              <a:t>Why do we set limits?</a:t>
            </a:r>
          </a:p>
          <a:p>
            <a:pPr eaLnBrk="1" hangingPunct="1"/>
            <a:r>
              <a:rPr lang="en-US" sz="2200" smtClean="0"/>
              <a:t>There isn’t enough jobs, housing, etc. to handle everyone who would want to come to the U.S.</a:t>
            </a:r>
          </a:p>
          <a:p>
            <a:pPr eaLnBrk="1" hangingPunct="1"/>
            <a:r>
              <a:rPr lang="en-US" sz="2200" smtClean="0"/>
              <a:t>Who gets to come?</a:t>
            </a:r>
          </a:p>
          <a:p>
            <a:pPr eaLnBrk="1" hangingPunct="1"/>
            <a:r>
              <a:rPr lang="en-US" sz="2200" b="1" smtClean="0"/>
              <a:t>Priority</a:t>
            </a:r>
            <a:r>
              <a:rPr lang="en-US" sz="2200" smtClean="0"/>
              <a:t> is given to people who already, who have </a:t>
            </a:r>
            <a:r>
              <a:rPr lang="en-US" sz="2200" b="1" smtClean="0"/>
              <a:t>family here</a:t>
            </a:r>
            <a:r>
              <a:rPr lang="en-US" sz="2200" smtClean="0"/>
              <a:t> </a:t>
            </a:r>
            <a:r>
              <a:rPr lang="en-US" sz="2200" b="1" smtClean="0"/>
              <a:t>specialized job skills</a:t>
            </a:r>
            <a:r>
              <a:rPr lang="en-US" sz="2200" smtClean="0"/>
              <a:t> or </a:t>
            </a:r>
            <a:r>
              <a:rPr lang="en-US" sz="2200" b="1" smtClean="0"/>
              <a:t>come from certain countries</a:t>
            </a:r>
          </a:p>
          <a:p>
            <a:pPr eaLnBrk="1" hangingPunct="1">
              <a:buFontTx/>
              <a:buNone/>
            </a:pPr>
            <a:endParaRPr lang="en-US" sz="2200" smtClean="0"/>
          </a:p>
        </p:txBody>
      </p:sp>
      <p:pic>
        <p:nvPicPr>
          <p:cNvPr id="12292" name="Picture 4" descr="cuba-truck"/>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152400" y="2019300"/>
            <a:ext cx="4572000" cy="3429000"/>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box(in)">
                                      <p:cBhvr>
                                        <p:cTn id="7" dur="500"/>
                                        <p:tgtEl>
                                          <p:spTgt spid="583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box(in)">
                                      <p:cBhvr>
                                        <p:cTn id="12" dur="500"/>
                                        <p:tgtEl>
                                          <p:spTgt spid="5837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Effect transition="in" filter="box(in)">
                                      <p:cBhvr>
                                        <p:cTn id="17" dur="500"/>
                                        <p:tgtEl>
                                          <p:spTgt spid="5837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58371">
                                            <p:txEl>
                                              <p:pRg st="3" end="3"/>
                                            </p:txEl>
                                          </p:spTgt>
                                        </p:tgtEl>
                                        <p:attrNameLst>
                                          <p:attrName>style.visibility</p:attrName>
                                        </p:attrNameLst>
                                      </p:cBhvr>
                                      <p:to>
                                        <p:strVal val="visible"/>
                                      </p:to>
                                    </p:set>
                                    <p:animEffect transition="in" filter="box(in)">
                                      <p:cBhvr>
                                        <p:cTn id="22" dur="500"/>
                                        <p:tgtEl>
                                          <p:spTgt spid="5837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58371">
                                            <p:txEl>
                                              <p:pRg st="4" end="4"/>
                                            </p:txEl>
                                          </p:spTgt>
                                        </p:tgtEl>
                                        <p:attrNameLst>
                                          <p:attrName>style.visibility</p:attrName>
                                        </p:attrNameLst>
                                      </p:cBhvr>
                                      <p:to>
                                        <p:strVal val="visible"/>
                                      </p:to>
                                    </p:set>
                                    <p:animEffect transition="in" filter="box(in)">
                                      <p:cBhvr>
                                        <p:cTn id="27" dur="500"/>
                                        <p:tgtEl>
                                          <p:spTgt spid="583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r>
              <a:rPr lang="en-US" smtClean="0"/>
              <a:t>Immigration today</a:t>
            </a:r>
          </a:p>
        </p:txBody>
      </p:sp>
      <p:sp>
        <p:nvSpPr>
          <p:cNvPr id="46085" name="Rectangle 5"/>
          <p:cNvSpPr>
            <a:spLocks noGrp="1" noChangeArrowheads="1"/>
          </p:cNvSpPr>
          <p:nvPr>
            <p:ph type="body" sz="half" idx="1"/>
          </p:nvPr>
        </p:nvSpPr>
        <p:spPr>
          <a:xfrm>
            <a:off x="228600" y="1371600"/>
            <a:ext cx="4419600" cy="5029200"/>
          </a:xfrm>
        </p:spPr>
        <p:txBody>
          <a:bodyPr/>
          <a:lstStyle/>
          <a:p>
            <a:pPr eaLnBrk="1" hangingPunct="1"/>
            <a:r>
              <a:rPr lang="en-US" sz="2200" smtClean="0"/>
              <a:t>Immigration is not only a matter of American history however, it continues today</a:t>
            </a:r>
          </a:p>
          <a:p>
            <a:pPr eaLnBrk="1" hangingPunct="1"/>
            <a:r>
              <a:rPr lang="en-US" sz="2200" smtClean="0"/>
              <a:t>There are over 28 million immigrants currently living in the U.S., more than 10% of our total population</a:t>
            </a:r>
          </a:p>
          <a:p>
            <a:pPr eaLnBrk="1" hangingPunct="1"/>
            <a:r>
              <a:rPr lang="en-US" sz="2200" smtClean="0"/>
              <a:t>Where do you think today’s immigrants are coming from?</a:t>
            </a:r>
          </a:p>
          <a:p>
            <a:pPr eaLnBrk="1" hangingPunct="1"/>
            <a:r>
              <a:rPr lang="en-US" sz="2200" smtClean="0"/>
              <a:t>51.1% of all immigrants come from Latin America, while Asians make up the 2</a:t>
            </a:r>
            <a:r>
              <a:rPr lang="en-US" sz="2200" baseline="30000" smtClean="0"/>
              <a:t>nd</a:t>
            </a:r>
            <a:r>
              <a:rPr lang="en-US" sz="2200" smtClean="0"/>
              <a:t> largest group (25.5%).  Europeans make up only 15.3% of U.S. immigrants today.</a:t>
            </a:r>
          </a:p>
          <a:p>
            <a:pPr eaLnBrk="1" hangingPunct="1"/>
            <a:endParaRPr lang="en-US" sz="2200" smtClean="0"/>
          </a:p>
        </p:txBody>
      </p:sp>
      <p:pic>
        <p:nvPicPr>
          <p:cNvPr id="13316" name="Picture 8" descr="image4"/>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648200" y="2079625"/>
            <a:ext cx="4267200" cy="3384550"/>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6085">
                                            <p:txEl>
                                              <p:pRg st="0" end="0"/>
                                            </p:txEl>
                                          </p:spTgt>
                                        </p:tgtEl>
                                        <p:attrNameLst>
                                          <p:attrName>style.visibility</p:attrName>
                                        </p:attrNameLst>
                                      </p:cBhvr>
                                      <p:to>
                                        <p:strVal val="visible"/>
                                      </p:to>
                                    </p:set>
                                    <p:animEffect transition="in" filter="blinds(horizontal)">
                                      <p:cBhvr>
                                        <p:cTn id="7" dur="500"/>
                                        <p:tgtEl>
                                          <p:spTgt spid="46085">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6085">
                                            <p:txEl>
                                              <p:pRg st="1" end="1"/>
                                            </p:txEl>
                                          </p:spTgt>
                                        </p:tgtEl>
                                        <p:attrNameLst>
                                          <p:attrName>style.visibility</p:attrName>
                                        </p:attrNameLst>
                                      </p:cBhvr>
                                      <p:to>
                                        <p:strVal val="visible"/>
                                      </p:to>
                                    </p:set>
                                    <p:animEffect transition="in" filter="blinds(horizontal)">
                                      <p:cBhvr>
                                        <p:cTn id="10" dur="500"/>
                                        <p:tgtEl>
                                          <p:spTgt spid="46085">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46085">
                                            <p:txEl>
                                              <p:pRg st="2" end="2"/>
                                            </p:txEl>
                                          </p:spTgt>
                                        </p:tgtEl>
                                        <p:attrNameLst>
                                          <p:attrName>style.visibility</p:attrName>
                                        </p:attrNameLst>
                                      </p:cBhvr>
                                      <p:to>
                                        <p:strVal val="visible"/>
                                      </p:to>
                                    </p:set>
                                    <p:animEffect transition="in" filter="blinds(horizontal)">
                                      <p:cBhvr>
                                        <p:cTn id="13" dur="500"/>
                                        <p:tgtEl>
                                          <p:spTgt spid="46085">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46085">
                                            <p:txEl>
                                              <p:pRg st="3" end="3"/>
                                            </p:txEl>
                                          </p:spTgt>
                                        </p:tgtEl>
                                        <p:attrNameLst>
                                          <p:attrName>style.visibility</p:attrName>
                                        </p:attrNameLst>
                                      </p:cBhvr>
                                      <p:to>
                                        <p:strVal val="visible"/>
                                      </p:to>
                                    </p:set>
                                    <p:animEffect transition="in" filter="blinds(horizontal)">
                                      <p:cBhvr>
                                        <p:cTn id="18" dur="500"/>
                                        <p:tgtEl>
                                          <p:spTgt spid="4608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Grp="1" noChangeArrowheads="1"/>
          </p:cNvSpPr>
          <p:nvPr>
            <p:ph type="title"/>
          </p:nvPr>
        </p:nvSpPr>
        <p:spPr/>
        <p:txBody>
          <a:bodyPr/>
          <a:lstStyle/>
          <a:p>
            <a:pPr eaLnBrk="1" hangingPunct="1"/>
            <a:r>
              <a:rPr lang="en-US" sz="3600" smtClean="0"/>
              <a:t>Is this cartoon in favor of or against immigration?</a:t>
            </a:r>
          </a:p>
        </p:txBody>
      </p:sp>
      <p:pic>
        <p:nvPicPr>
          <p:cNvPr id="14339" name="Picture 1027" descr="F:\HOME\SAGAMI\Political Cartoons\immigrant ghos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00200"/>
            <a:ext cx="8534400" cy="511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CITIZENSHIP = FREEDOM?</a:t>
            </a:r>
          </a:p>
        </p:txBody>
      </p:sp>
      <p:sp>
        <p:nvSpPr>
          <p:cNvPr id="15363" name="Rectangle 4"/>
          <p:cNvSpPr>
            <a:spLocks noGrp="1" noChangeArrowheads="1"/>
          </p:cNvSpPr>
          <p:nvPr>
            <p:ph type="body" sz="half" idx="1"/>
          </p:nvPr>
        </p:nvSpPr>
        <p:spPr/>
        <p:txBody>
          <a:bodyPr/>
          <a:lstStyle/>
          <a:p>
            <a:pPr eaLnBrk="1" hangingPunct="1"/>
            <a:r>
              <a:rPr lang="en-US" sz="3000" smtClean="0"/>
              <a:t>Does being an American mean that you are free to do whatever you want?</a:t>
            </a:r>
          </a:p>
          <a:p>
            <a:pPr eaLnBrk="1" hangingPunct="1"/>
            <a:endParaRPr lang="en-US" sz="3000" smtClean="0"/>
          </a:p>
          <a:p>
            <a:pPr eaLnBrk="1" hangingPunct="1"/>
            <a:r>
              <a:rPr lang="en-US" sz="3000" smtClean="0"/>
              <a:t>Are there conditions that come along with your personal freedom?</a:t>
            </a:r>
          </a:p>
        </p:txBody>
      </p:sp>
      <p:sp>
        <p:nvSpPr>
          <p:cNvPr id="15364" name="Rectangle 5"/>
          <p:cNvSpPr>
            <a:spLocks noGrp="1" noChangeArrowheads="1"/>
          </p:cNvSpPr>
          <p:nvPr>
            <p:ph type="body" sz="half" idx="2"/>
          </p:nvPr>
        </p:nvSpPr>
        <p:spPr/>
        <p:txBody>
          <a:bodyPr/>
          <a:lstStyle/>
          <a:p>
            <a:pPr eaLnBrk="1" hangingPunct="1"/>
            <a:endParaRPr lang="en-US" smtClean="0"/>
          </a:p>
        </p:txBody>
      </p:sp>
      <p:pic>
        <p:nvPicPr>
          <p:cNvPr id="15365" name="Picture 6" descr="American Ea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981200"/>
            <a:ext cx="4543425" cy="338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smtClean="0"/>
              <a:t>Duties and Responsibilities</a:t>
            </a:r>
          </a:p>
        </p:txBody>
      </p:sp>
      <p:sp>
        <p:nvSpPr>
          <p:cNvPr id="16387" name="Rectangle 5"/>
          <p:cNvSpPr>
            <a:spLocks noGrp="1" noChangeArrowheads="1"/>
          </p:cNvSpPr>
          <p:nvPr>
            <p:ph type="body" sz="half" idx="1"/>
          </p:nvPr>
        </p:nvSpPr>
        <p:spPr>
          <a:xfrm>
            <a:off x="457200" y="1600200"/>
            <a:ext cx="4038600" cy="5257800"/>
          </a:xfrm>
        </p:spPr>
        <p:txBody>
          <a:bodyPr/>
          <a:lstStyle/>
          <a:p>
            <a:pPr eaLnBrk="1" hangingPunct="1">
              <a:lnSpc>
                <a:spcPct val="90000"/>
              </a:lnSpc>
            </a:pPr>
            <a:r>
              <a:rPr lang="en-US" sz="2600" smtClean="0"/>
              <a:t>A </a:t>
            </a:r>
            <a:r>
              <a:rPr lang="en-US" sz="2600" b="1" i="1" u="sng" smtClean="0"/>
              <a:t>Duty</a:t>
            </a:r>
            <a:r>
              <a:rPr lang="en-US" sz="2600" smtClean="0"/>
              <a:t> of citizenship </a:t>
            </a:r>
            <a:r>
              <a:rPr lang="en-US" sz="2600" b="1" smtClean="0"/>
              <a:t>is something you must do</a:t>
            </a:r>
            <a:r>
              <a:rPr lang="en-US" sz="2600" smtClean="0"/>
              <a:t>.  If you don’t you will be breaking the law.</a:t>
            </a:r>
          </a:p>
          <a:p>
            <a:pPr eaLnBrk="1" hangingPunct="1">
              <a:lnSpc>
                <a:spcPct val="90000"/>
              </a:lnSpc>
            </a:pPr>
            <a:endParaRPr lang="en-US" sz="2600" smtClean="0"/>
          </a:p>
          <a:p>
            <a:pPr eaLnBrk="1" hangingPunct="1">
              <a:lnSpc>
                <a:spcPct val="90000"/>
              </a:lnSpc>
            </a:pPr>
            <a:r>
              <a:rPr lang="en-US" sz="2600" smtClean="0"/>
              <a:t>A </a:t>
            </a:r>
            <a:r>
              <a:rPr lang="en-US" sz="2600" b="1" i="1" u="sng" smtClean="0"/>
              <a:t>Responsibility</a:t>
            </a:r>
            <a:r>
              <a:rPr lang="en-US" sz="2600" smtClean="0"/>
              <a:t> of citizenship </a:t>
            </a:r>
            <a:r>
              <a:rPr lang="en-US" sz="2600" b="1" smtClean="0"/>
              <a:t>is something you should do</a:t>
            </a:r>
            <a:r>
              <a:rPr lang="en-US" sz="2600" smtClean="0"/>
              <a:t>.  No one will force you, but the nation cannot function well is citizens do not do them.</a:t>
            </a:r>
          </a:p>
        </p:txBody>
      </p:sp>
      <p:sp>
        <p:nvSpPr>
          <p:cNvPr id="16388" name="Rectangle 6"/>
          <p:cNvSpPr>
            <a:spLocks noGrp="1" noChangeArrowheads="1"/>
          </p:cNvSpPr>
          <p:nvPr>
            <p:ph type="body" sz="half" idx="2"/>
          </p:nvPr>
        </p:nvSpPr>
        <p:spPr/>
        <p:txBody>
          <a:bodyPr/>
          <a:lstStyle/>
          <a:p>
            <a:pPr eaLnBrk="1" hangingPunct="1">
              <a:lnSpc>
                <a:spcPct val="90000"/>
              </a:lnSpc>
              <a:buFontTx/>
              <a:buNone/>
            </a:pPr>
            <a:endParaRPr lang="en-US" smtClean="0"/>
          </a:p>
          <a:p>
            <a:pPr eaLnBrk="1" hangingPunct="1">
              <a:lnSpc>
                <a:spcPct val="90000"/>
              </a:lnSpc>
              <a:buFontTx/>
              <a:buNone/>
            </a:pPr>
            <a:endParaRPr lang="en-US" smtClean="0"/>
          </a:p>
          <a:p>
            <a:pPr eaLnBrk="1" hangingPunct="1">
              <a:lnSpc>
                <a:spcPct val="90000"/>
              </a:lnSpc>
              <a:buFontTx/>
              <a:buNone/>
            </a:pPr>
            <a:endParaRPr lang="en-US" smtClean="0"/>
          </a:p>
          <a:p>
            <a:pPr eaLnBrk="1" hangingPunct="1">
              <a:lnSpc>
                <a:spcPct val="90000"/>
              </a:lnSpc>
              <a:buFontTx/>
              <a:buNone/>
            </a:pPr>
            <a:endParaRPr lang="en-US" smtClean="0"/>
          </a:p>
          <a:p>
            <a:pPr eaLnBrk="1" hangingPunct="1">
              <a:lnSpc>
                <a:spcPct val="90000"/>
              </a:lnSpc>
              <a:buFontTx/>
              <a:buNone/>
            </a:pPr>
            <a:endParaRPr lang="en-US" smtClean="0"/>
          </a:p>
          <a:p>
            <a:pPr eaLnBrk="1" hangingPunct="1">
              <a:lnSpc>
                <a:spcPct val="90000"/>
              </a:lnSpc>
              <a:buFontTx/>
              <a:buNone/>
            </a:pPr>
            <a:endParaRPr lang="en-US" smtClean="0"/>
          </a:p>
          <a:p>
            <a:pPr eaLnBrk="1" hangingPunct="1">
              <a:lnSpc>
                <a:spcPct val="90000"/>
              </a:lnSpc>
              <a:buFontTx/>
              <a:buNone/>
            </a:pPr>
            <a:endParaRPr lang="en-US" smtClean="0"/>
          </a:p>
          <a:p>
            <a:pPr eaLnBrk="1" hangingPunct="1">
              <a:lnSpc>
                <a:spcPct val="90000"/>
              </a:lnSpc>
              <a:buFontTx/>
              <a:buNone/>
            </a:pPr>
            <a:r>
              <a:rPr lang="en-US" sz="2000" smtClean="0"/>
              <a:t>  </a:t>
            </a:r>
            <a:r>
              <a:rPr lang="en-US" sz="1800" smtClean="0"/>
              <a:t>Is this woman doing a duty or fulfilling a responsibility?</a:t>
            </a:r>
          </a:p>
        </p:txBody>
      </p:sp>
      <p:pic>
        <p:nvPicPr>
          <p:cNvPr id="16389" name="Picture 8" descr="Kathie_casting_her_ballot_on_Primary_Election_Day_5-28-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1600200"/>
            <a:ext cx="40767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p:txBody>
          <a:bodyPr/>
          <a:lstStyle/>
          <a:p>
            <a:pPr eaLnBrk="1" hangingPunct="1"/>
            <a:r>
              <a:rPr lang="en-US" smtClean="0"/>
              <a:t>Responsibilities of Citizens</a:t>
            </a:r>
          </a:p>
        </p:txBody>
      </p:sp>
      <p:sp>
        <p:nvSpPr>
          <p:cNvPr id="17411" name="Rectangle 5"/>
          <p:cNvSpPr>
            <a:spLocks noGrp="1" noChangeArrowheads="1"/>
          </p:cNvSpPr>
          <p:nvPr>
            <p:ph type="body" sz="half" idx="1"/>
          </p:nvPr>
        </p:nvSpPr>
        <p:spPr/>
        <p:txBody>
          <a:bodyPr/>
          <a:lstStyle/>
          <a:p>
            <a:pPr eaLnBrk="1" hangingPunct="1">
              <a:lnSpc>
                <a:spcPct val="90000"/>
              </a:lnSpc>
            </a:pPr>
            <a:endParaRPr lang="en-US" smtClean="0"/>
          </a:p>
        </p:txBody>
      </p:sp>
      <p:sp>
        <p:nvSpPr>
          <p:cNvPr id="17412" name="Rectangle 6"/>
          <p:cNvSpPr>
            <a:spLocks noGrp="1" noChangeArrowheads="1"/>
          </p:cNvSpPr>
          <p:nvPr>
            <p:ph type="body" sz="half" idx="2"/>
          </p:nvPr>
        </p:nvSpPr>
        <p:spPr>
          <a:xfrm>
            <a:off x="4648200" y="1600200"/>
            <a:ext cx="4038600" cy="5105400"/>
          </a:xfrm>
        </p:spPr>
        <p:txBody>
          <a:bodyPr/>
          <a:lstStyle/>
          <a:p>
            <a:pPr eaLnBrk="1" hangingPunct="1">
              <a:lnSpc>
                <a:spcPct val="90000"/>
              </a:lnSpc>
            </a:pPr>
            <a:r>
              <a:rPr lang="en-US" smtClean="0"/>
              <a:t>American citizens have many </a:t>
            </a:r>
            <a:r>
              <a:rPr lang="en-US" b="1" i="1" u="sng" smtClean="0"/>
              <a:t>responsibilities</a:t>
            </a:r>
          </a:p>
          <a:p>
            <a:pPr eaLnBrk="1" hangingPunct="1">
              <a:lnSpc>
                <a:spcPct val="90000"/>
              </a:lnSpc>
            </a:pPr>
            <a:r>
              <a:rPr lang="en-US" smtClean="0"/>
              <a:t>They are expected to </a:t>
            </a:r>
            <a:r>
              <a:rPr lang="en-US" b="1" i="1" u="sng" smtClean="0"/>
              <a:t>vote</a:t>
            </a:r>
            <a:r>
              <a:rPr lang="en-US" smtClean="0"/>
              <a:t> in elections, </a:t>
            </a:r>
            <a:r>
              <a:rPr lang="en-US" b="1" i="1" u="sng" smtClean="0"/>
              <a:t>keep informed</a:t>
            </a:r>
            <a:r>
              <a:rPr lang="en-US" smtClean="0"/>
              <a:t> on important issues, </a:t>
            </a:r>
            <a:r>
              <a:rPr lang="en-US" b="1" i="1" u="sng" smtClean="0"/>
              <a:t>communicate</a:t>
            </a:r>
            <a:r>
              <a:rPr lang="en-US" smtClean="0"/>
              <a:t> with elected officials, </a:t>
            </a:r>
            <a:r>
              <a:rPr lang="en-US" b="1" i="1" u="sng" smtClean="0"/>
              <a:t>tolerate</a:t>
            </a:r>
            <a:r>
              <a:rPr lang="en-US" smtClean="0"/>
              <a:t> the views of others, and to be </a:t>
            </a:r>
            <a:r>
              <a:rPr lang="en-US" b="1" i="1" u="sng" smtClean="0"/>
              <a:t>patriotic</a:t>
            </a:r>
          </a:p>
        </p:txBody>
      </p:sp>
      <p:pic>
        <p:nvPicPr>
          <p:cNvPr id="17413" name="Picture 8" descr="ReadingShield_sm">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9812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en-US" smtClean="0"/>
              <a:t>Voting</a:t>
            </a:r>
          </a:p>
        </p:txBody>
      </p:sp>
      <p:sp>
        <p:nvSpPr>
          <p:cNvPr id="18435" name="Rectangle 5"/>
          <p:cNvSpPr>
            <a:spLocks noGrp="1" noChangeArrowheads="1"/>
          </p:cNvSpPr>
          <p:nvPr>
            <p:ph type="body" sz="half" idx="1"/>
          </p:nvPr>
        </p:nvSpPr>
        <p:spPr>
          <a:xfrm>
            <a:off x="228600" y="1447800"/>
            <a:ext cx="4038600" cy="5257800"/>
          </a:xfrm>
        </p:spPr>
        <p:txBody>
          <a:bodyPr/>
          <a:lstStyle/>
          <a:p>
            <a:pPr eaLnBrk="1" hangingPunct="1">
              <a:lnSpc>
                <a:spcPct val="90000"/>
              </a:lnSpc>
            </a:pPr>
            <a:r>
              <a:rPr lang="en-US" sz="2400" smtClean="0"/>
              <a:t>The </a:t>
            </a:r>
            <a:r>
              <a:rPr lang="en-US" sz="2400" b="1" smtClean="0"/>
              <a:t>most important</a:t>
            </a:r>
            <a:r>
              <a:rPr lang="en-US" sz="2400" smtClean="0"/>
              <a:t> responsibility is to </a:t>
            </a:r>
            <a:r>
              <a:rPr lang="en-US" sz="2400" b="1" smtClean="0"/>
              <a:t>vote</a:t>
            </a:r>
            <a:r>
              <a:rPr lang="en-US" sz="2400" smtClean="0"/>
              <a:t> in elections</a:t>
            </a:r>
          </a:p>
          <a:p>
            <a:pPr eaLnBrk="1" hangingPunct="1">
              <a:lnSpc>
                <a:spcPct val="90000"/>
              </a:lnSpc>
            </a:pPr>
            <a:r>
              <a:rPr lang="en-US" sz="2400" smtClean="0"/>
              <a:t>Why is it so important?</a:t>
            </a:r>
          </a:p>
          <a:p>
            <a:pPr eaLnBrk="1" hangingPunct="1">
              <a:lnSpc>
                <a:spcPct val="90000"/>
              </a:lnSpc>
            </a:pPr>
            <a:r>
              <a:rPr lang="en-US" sz="2400" smtClean="0"/>
              <a:t>Can you have a democracy if few people vote?</a:t>
            </a:r>
          </a:p>
          <a:p>
            <a:pPr eaLnBrk="1" hangingPunct="1">
              <a:lnSpc>
                <a:spcPct val="90000"/>
              </a:lnSpc>
            </a:pPr>
            <a:r>
              <a:rPr lang="en-US" sz="2400" smtClean="0"/>
              <a:t>What percentage of Americans usually vote in Presidential elections?</a:t>
            </a:r>
          </a:p>
          <a:p>
            <a:pPr eaLnBrk="1" hangingPunct="1">
              <a:lnSpc>
                <a:spcPct val="90000"/>
              </a:lnSpc>
            </a:pPr>
            <a:r>
              <a:rPr lang="en-US" sz="2400" smtClean="0"/>
              <a:t>Should people be required to vote by law?  Why or why not?</a:t>
            </a:r>
          </a:p>
        </p:txBody>
      </p:sp>
      <p:pic>
        <p:nvPicPr>
          <p:cNvPr id="18436" name="Picture 11" descr="F:\HOME\SAGAMI\Political Cartoons\Non-voter patriotism.jpg"/>
          <p:cNvPicPr>
            <a:picLocks noChangeAspect="1" noChangeArrowheads="1"/>
          </p:cNvPicPr>
          <p:nvPr>
            <p:ph type="clipArt" sz="half" idx="2"/>
          </p:nvPr>
        </p:nvPicPr>
        <p:blipFill>
          <a:blip r:embed="rId2">
            <a:extLst>
              <a:ext uri="{28A0092B-C50C-407E-A947-70E740481C1C}">
                <a14:useLocalDpi xmlns:a14="http://schemas.microsoft.com/office/drawing/2010/main" val="0"/>
              </a:ext>
            </a:extLst>
          </a:blip>
          <a:srcRect l="9677" t="4408" r="1613" b="47"/>
          <a:stretch>
            <a:fillRect/>
          </a:stretch>
        </p:blipFill>
        <p:spPr>
          <a:xfrm>
            <a:off x="4191000" y="1954213"/>
            <a:ext cx="4800600" cy="3667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en-US" smtClean="0"/>
              <a:t>Keep Informed</a:t>
            </a:r>
          </a:p>
        </p:txBody>
      </p:sp>
      <p:sp>
        <p:nvSpPr>
          <p:cNvPr id="19459" name="Rectangle 5"/>
          <p:cNvSpPr>
            <a:spLocks noGrp="1" noChangeArrowheads="1"/>
          </p:cNvSpPr>
          <p:nvPr>
            <p:ph type="body" sz="half" idx="1"/>
          </p:nvPr>
        </p:nvSpPr>
        <p:spPr/>
        <p:txBody>
          <a:bodyPr/>
          <a:lstStyle/>
          <a:p>
            <a:pPr eaLnBrk="1" hangingPunct="1"/>
            <a:endParaRPr lang="en-US" sz="2400" smtClean="0"/>
          </a:p>
        </p:txBody>
      </p:sp>
      <p:sp>
        <p:nvSpPr>
          <p:cNvPr id="19460" name="Rectangle 6"/>
          <p:cNvSpPr>
            <a:spLocks noGrp="1" noChangeArrowheads="1"/>
          </p:cNvSpPr>
          <p:nvPr>
            <p:ph type="body" sz="half" idx="2"/>
          </p:nvPr>
        </p:nvSpPr>
        <p:spPr>
          <a:xfrm>
            <a:off x="4648200" y="1371600"/>
            <a:ext cx="4038600" cy="5181600"/>
          </a:xfrm>
        </p:spPr>
        <p:txBody>
          <a:bodyPr/>
          <a:lstStyle/>
          <a:p>
            <a:pPr eaLnBrk="1" hangingPunct="1"/>
            <a:r>
              <a:rPr lang="en-US" sz="2400" smtClean="0"/>
              <a:t>It is your responsibility to keep track of your government</a:t>
            </a:r>
          </a:p>
          <a:p>
            <a:pPr eaLnBrk="1" hangingPunct="1"/>
            <a:r>
              <a:rPr lang="en-US" sz="2400" smtClean="0"/>
              <a:t>You cannot make good decisions without good information</a:t>
            </a:r>
          </a:p>
          <a:p>
            <a:pPr eaLnBrk="1" hangingPunct="1"/>
            <a:r>
              <a:rPr lang="en-US" sz="2400" smtClean="0"/>
              <a:t>Those who are uninformed as the easiest to manipulate and control</a:t>
            </a:r>
          </a:p>
          <a:p>
            <a:pPr eaLnBrk="1" hangingPunct="1"/>
            <a:r>
              <a:rPr lang="en-US" sz="2400" smtClean="0"/>
              <a:t>How do you/could you keep track of important issues?</a:t>
            </a:r>
          </a:p>
        </p:txBody>
      </p:sp>
      <p:pic>
        <p:nvPicPr>
          <p:cNvPr id="19461" name="Picture 10" descr="student%20afterma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447800"/>
            <a:ext cx="4297363"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p:txBody>
          <a:bodyPr/>
          <a:lstStyle/>
          <a:p>
            <a:pPr eaLnBrk="1" hangingPunct="1"/>
            <a:r>
              <a:rPr lang="en-US" sz="4100" smtClean="0"/>
              <a:t>Democracy is not a spectator sport</a:t>
            </a:r>
          </a:p>
        </p:txBody>
      </p:sp>
      <p:sp>
        <p:nvSpPr>
          <p:cNvPr id="20483" name="Rectangle 5"/>
          <p:cNvSpPr>
            <a:spLocks noGrp="1" noChangeArrowheads="1"/>
          </p:cNvSpPr>
          <p:nvPr>
            <p:ph type="body" sz="half" idx="1"/>
          </p:nvPr>
        </p:nvSpPr>
        <p:spPr/>
        <p:txBody>
          <a:bodyPr/>
          <a:lstStyle/>
          <a:p>
            <a:pPr eaLnBrk="1" hangingPunct="1">
              <a:lnSpc>
                <a:spcPct val="80000"/>
              </a:lnSpc>
            </a:pPr>
            <a:endParaRPr lang="en-US" sz="2400" smtClean="0"/>
          </a:p>
        </p:txBody>
      </p:sp>
      <p:sp>
        <p:nvSpPr>
          <p:cNvPr id="20484" name="Rectangle 6"/>
          <p:cNvSpPr>
            <a:spLocks noGrp="1" noChangeArrowheads="1"/>
          </p:cNvSpPr>
          <p:nvPr>
            <p:ph type="body" sz="half" idx="2"/>
          </p:nvPr>
        </p:nvSpPr>
        <p:spPr>
          <a:xfrm>
            <a:off x="4724400" y="1600200"/>
            <a:ext cx="4038600" cy="5029200"/>
          </a:xfrm>
        </p:spPr>
        <p:txBody>
          <a:bodyPr/>
          <a:lstStyle/>
          <a:p>
            <a:pPr eaLnBrk="1" hangingPunct="1">
              <a:lnSpc>
                <a:spcPct val="80000"/>
              </a:lnSpc>
            </a:pPr>
            <a:r>
              <a:rPr lang="en-US" sz="2400" smtClean="0"/>
              <a:t>You are responsible for the actions of your government in a democracy</a:t>
            </a:r>
          </a:p>
          <a:p>
            <a:pPr eaLnBrk="1" hangingPunct="1">
              <a:lnSpc>
                <a:spcPct val="80000"/>
              </a:lnSpc>
            </a:pPr>
            <a:r>
              <a:rPr lang="en-US" sz="2400" smtClean="0"/>
              <a:t>Democratic government acts in the name of all citizens, not just those who voted for it</a:t>
            </a:r>
          </a:p>
          <a:p>
            <a:pPr eaLnBrk="1" hangingPunct="1">
              <a:lnSpc>
                <a:spcPct val="80000"/>
              </a:lnSpc>
            </a:pPr>
            <a:r>
              <a:rPr lang="en-US" sz="2400" smtClean="0"/>
              <a:t>If the government is doing something you don’t approve of, let them know!</a:t>
            </a:r>
          </a:p>
          <a:p>
            <a:pPr eaLnBrk="1" hangingPunct="1">
              <a:lnSpc>
                <a:spcPct val="80000"/>
              </a:lnSpc>
            </a:pPr>
            <a:r>
              <a:rPr lang="en-US" sz="2400" smtClean="0"/>
              <a:t>Silence = Compliance</a:t>
            </a:r>
          </a:p>
          <a:p>
            <a:pPr eaLnBrk="1" hangingPunct="1">
              <a:lnSpc>
                <a:spcPct val="80000"/>
              </a:lnSpc>
            </a:pPr>
            <a:r>
              <a:rPr lang="en-US" sz="2400" smtClean="0"/>
              <a:t>How could you make your opinion heard?</a:t>
            </a:r>
          </a:p>
        </p:txBody>
      </p:sp>
      <p:pic>
        <p:nvPicPr>
          <p:cNvPr id="20485" name="Picture 8" descr="n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962400"/>
            <a:ext cx="4038600"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10" descr="wed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143000"/>
            <a:ext cx="2006600" cy="272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7"/>
          <p:cNvSpPr>
            <a:spLocks noGrp="1" noChangeArrowheads="1"/>
          </p:cNvSpPr>
          <p:nvPr>
            <p:ph type="title"/>
          </p:nvPr>
        </p:nvSpPr>
        <p:spPr/>
        <p:txBody>
          <a:bodyPr/>
          <a:lstStyle/>
          <a:p>
            <a:pPr eaLnBrk="1" hangingPunct="1"/>
            <a:r>
              <a:rPr lang="en-US" smtClean="0"/>
              <a:t>Citizenship</a:t>
            </a:r>
          </a:p>
        </p:txBody>
      </p:sp>
      <p:sp>
        <p:nvSpPr>
          <p:cNvPr id="34825" name="Rectangle 9"/>
          <p:cNvSpPr>
            <a:spLocks noGrp="1" noChangeArrowheads="1"/>
          </p:cNvSpPr>
          <p:nvPr>
            <p:ph type="body" sz="half" idx="2"/>
          </p:nvPr>
        </p:nvSpPr>
        <p:spPr>
          <a:xfrm>
            <a:off x="4648200" y="1600200"/>
            <a:ext cx="4038600" cy="4800600"/>
          </a:xfrm>
        </p:spPr>
        <p:txBody>
          <a:bodyPr/>
          <a:lstStyle/>
          <a:p>
            <a:pPr eaLnBrk="1" hangingPunct="1"/>
            <a:r>
              <a:rPr lang="en-US" sz="2200" smtClean="0"/>
              <a:t>What is a </a:t>
            </a:r>
            <a:r>
              <a:rPr lang="en-US" sz="2200" b="1" i="1" smtClean="0"/>
              <a:t>citizen</a:t>
            </a:r>
            <a:r>
              <a:rPr lang="en-US" sz="2200" smtClean="0"/>
              <a:t>?</a:t>
            </a:r>
          </a:p>
          <a:p>
            <a:pPr eaLnBrk="1" hangingPunct="1"/>
            <a:r>
              <a:rPr lang="en-US" sz="2200" smtClean="0"/>
              <a:t>“Citizenship is what makes a republic, monarchies can get along without it.” (Mark Twain)</a:t>
            </a:r>
          </a:p>
          <a:p>
            <a:pPr eaLnBrk="1" hangingPunct="1"/>
            <a:r>
              <a:rPr lang="en-US" sz="2200" smtClean="0"/>
              <a:t>“The job of a citizen is to keep his mouth open” (German author Gunter Grass)</a:t>
            </a:r>
          </a:p>
          <a:p>
            <a:pPr eaLnBrk="1" hangingPunct="1"/>
            <a:r>
              <a:rPr lang="en-US" sz="2200" smtClean="0"/>
              <a:t>A </a:t>
            </a:r>
            <a:r>
              <a:rPr lang="en-US" sz="2200" b="1" i="1" u="sng" smtClean="0"/>
              <a:t>Citizen</a:t>
            </a:r>
            <a:r>
              <a:rPr lang="en-US" sz="2200" smtClean="0"/>
              <a:t> is one who is </a:t>
            </a:r>
            <a:r>
              <a:rPr lang="en-US" sz="2200" b="1" smtClean="0"/>
              <a:t>legal member of a nation, who holds all its rights and responsibilities</a:t>
            </a:r>
          </a:p>
        </p:txBody>
      </p:sp>
      <p:pic>
        <p:nvPicPr>
          <p:cNvPr id="3076" name="Picture 11" descr="citizenship"/>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228600" y="1614488"/>
            <a:ext cx="4343400" cy="4343400"/>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825">
                                            <p:txEl>
                                              <p:pRg st="0" end="0"/>
                                            </p:txEl>
                                          </p:spTgt>
                                        </p:tgtEl>
                                        <p:attrNameLst>
                                          <p:attrName>style.visibility</p:attrName>
                                        </p:attrNameLst>
                                      </p:cBhvr>
                                      <p:to>
                                        <p:strVal val="visible"/>
                                      </p:to>
                                    </p:set>
                                    <p:animEffect transition="in" filter="blinds(horizontal)">
                                      <p:cBhvr>
                                        <p:cTn id="7" dur="500"/>
                                        <p:tgtEl>
                                          <p:spTgt spid="3482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4825">
                                            <p:txEl>
                                              <p:pRg st="1" end="1"/>
                                            </p:txEl>
                                          </p:spTgt>
                                        </p:tgtEl>
                                        <p:attrNameLst>
                                          <p:attrName>style.visibility</p:attrName>
                                        </p:attrNameLst>
                                      </p:cBhvr>
                                      <p:to>
                                        <p:strVal val="visible"/>
                                      </p:to>
                                    </p:set>
                                    <p:animEffect transition="in" filter="blinds(horizontal)">
                                      <p:cBhvr>
                                        <p:cTn id="12" dur="500"/>
                                        <p:tgtEl>
                                          <p:spTgt spid="3482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825">
                                            <p:txEl>
                                              <p:pRg st="2" end="2"/>
                                            </p:txEl>
                                          </p:spTgt>
                                        </p:tgtEl>
                                        <p:attrNameLst>
                                          <p:attrName>style.visibility</p:attrName>
                                        </p:attrNameLst>
                                      </p:cBhvr>
                                      <p:to>
                                        <p:strVal val="visible"/>
                                      </p:to>
                                    </p:set>
                                    <p:animEffect transition="in" filter="blinds(horizontal)">
                                      <p:cBhvr>
                                        <p:cTn id="17" dur="500"/>
                                        <p:tgtEl>
                                          <p:spTgt spid="3482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4825">
                                            <p:txEl>
                                              <p:pRg st="3" end="3"/>
                                            </p:txEl>
                                          </p:spTgt>
                                        </p:tgtEl>
                                        <p:attrNameLst>
                                          <p:attrName>style.visibility</p:attrName>
                                        </p:attrNameLst>
                                      </p:cBhvr>
                                      <p:to>
                                        <p:strVal val="visible"/>
                                      </p:to>
                                    </p:set>
                                    <p:animEffect transition="in" filter="blinds(horizontal)">
                                      <p:cBhvr>
                                        <p:cTn id="22" dur="500"/>
                                        <p:tgtEl>
                                          <p:spTgt spid="3482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5"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609600" y="152400"/>
            <a:ext cx="8229600" cy="1143000"/>
          </a:xfrm>
        </p:spPr>
        <p:txBody>
          <a:bodyPr/>
          <a:lstStyle/>
          <a:p>
            <a:pPr eaLnBrk="1" hangingPunct="1"/>
            <a:r>
              <a:rPr lang="en-US" smtClean="0"/>
              <a:t>Tolerance</a:t>
            </a:r>
          </a:p>
        </p:txBody>
      </p:sp>
      <p:sp>
        <p:nvSpPr>
          <p:cNvPr id="21507" name="Rectangle 5"/>
          <p:cNvSpPr>
            <a:spLocks noGrp="1" noChangeArrowheads="1"/>
          </p:cNvSpPr>
          <p:nvPr>
            <p:ph type="body" sz="half" idx="1"/>
          </p:nvPr>
        </p:nvSpPr>
        <p:spPr>
          <a:xfrm>
            <a:off x="152400" y="1600200"/>
            <a:ext cx="2514600" cy="4953000"/>
          </a:xfrm>
        </p:spPr>
        <p:txBody>
          <a:bodyPr/>
          <a:lstStyle/>
          <a:p>
            <a:pPr eaLnBrk="1" hangingPunct="1">
              <a:lnSpc>
                <a:spcPct val="90000"/>
              </a:lnSpc>
            </a:pPr>
            <a:r>
              <a:rPr lang="en-US" sz="2000" smtClean="0"/>
              <a:t>A Democracy has majority rule with minority rights respected</a:t>
            </a:r>
          </a:p>
          <a:p>
            <a:pPr eaLnBrk="1" hangingPunct="1">
              <a:lnSpc>
                <a:spcPct val="90000"/>
              </a:lnSpc>
            </a:pPr>
            <a:r>
              <a:rPr lang="en-US" sz="2000" smtClean="0"/>
              <a:t>In order to ensure everyone has equal protection of the law, we must respect the right to dissent</a:t>
            </a:r>
          </a:p>
          <a:p>
            <a:pPr eaLnBrk="1" hangingPunct="1">
              <a:lnSpc>
                <a:spcPct val="90000"/>
              </a:lnSpc>
            </a:pPr>
            <a:r>
              <a:rPr lang="en-US" sz="2000" smtClean="0"/>
              <a:t>You don’t have to agree with others, but everyone is entitled to an opinion</a:t>
            </a:r>
          </a:p>
        </p:txBody>
      </p:sp>
      <p:pic>
        <p:nvPicPr>
          <p:cNvPr id="21508" name="Picture 8" descr="mutual%20tolerance"/>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2590800" y="1066800"/>
            <a:ext cx="6324600" cy="5648325"/>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pPr eaLnBrk="1" hangingPunct="1"/>
            <a:r>
              <a:rPr lang="en-US" smtClean="0"/>
              <a:t>Patriotism</a:t>
            </a:r>
          </a:p>
        </p:txBody>
      </p:sp>
      <p:sp>
        <p:nvSpPr>
          <p:cNvPr id="22531" name="Rectangle 6"/>
          <p:cNvSpPr>
            <a:spLocks noGrp="1" noChangeArrowheads="1"/>
          </p:cNvSpPr>
          <p:nvPr>
            <p:ph type="body" sz="half" idx="2"/>
          </p:nvPr>
        </p:nvSpPr>
        <p:spPr/>
        <p:txBody>
          <a:bodyPr/>
          <a:lstStyle/>
          <a:p>
            <a:pPr eaLnBrk="1" hangingPunct="1"/>
            <a:r>
              <a:rPr lang="en-US" sz="2500" smtClean="0"/>
              <a:t>It is the responsibility of citizens to be patriotic</a:t>
            </a:r>
          </a:p>
          <a:p>
            <a:pPr eaLnBrk="1" hangingPunct="1"/>
            <a:endParaRPr lang="en-US" sz="2500" smtClean="0"/>
          </a:p>
          <a:p>
            <a:pPr eaLnBrk="1" hangingPunct="1"/>
            <a:r>
              <a:rPr lang="en-US" sz="2500" smtClean="0"/>
              <a:t>Webster’s dictionary defines it as, </a:t>
            </a:r>
            <a:r>
              <a:rPr lang="en-US" sz="2500" b="1" smtClean="0"/>
              <a:t>“Love for or devotion to one’s country.”</a:t>
            </a:r>
            <a:r>
              <a:rPr lang="en-US" sz="2500" smtClean="0"/>
              <a:t>  How would you define it?</a:t>
            </a:r>
          </a:p>
          <a:p>
            <a:pPr eaLnBrk="1" hangingPunct="1"/>
            <a:endParaRPr lang="en-US" sz="2500" smtClean="0"/>
          </a:p>
          <a:p>
            <a:pPr eaLnBrk="1" hangingPunct="1"/>
            <a:r>
              <a:rPr lang="en-US" sz="2500" smtClean="0"/>
              <a:t>Does being patriotic mean always supporting your government?</a:t>
            </a:r>
          </a:p>
        </p:txBody>
      </p:sp>
      <p:pic>
        <p:nvPicPr>
          <p:cNvPr id="22532" name="Picture 10" descr="patriotism"/>
          <p:cNvPicPr>
            <a:picLocks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635000" y="1295400"/>
            <a:ext cx="3608388" cy="541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28600" y="6096000"/>
            <a:ext cx="8763000" cy="457200"/>
          </a:xfrm>
        </p:spPr>
        <p:txBody>
          <a:bodyPr/>
          <a:lstStyle/>
          <a:p>
            <a:pPr eaLnBrk="1" hangingPunct="1"/>
            <a:r>
              <a:rPr lang="en-US" sz="2900" smtClean="0"/>
              <a:t>Which does the cartoonist consider patriotic?  Why?</a:t>
            </a:r>
          </a:p>
        </p:txBody>
      </p:sp>
      <p:pic>
        <p:nvPicPr>
          <p:cNvPr id="23555" name="Picture 3" descr="F:\HOME\SAGAMI\Political Cartoons\whos the patriot.jpg"/>
          <p:cNvPicPr>
            <a:picLocks noChangeAspect="1" noChangeArrowheads="1"/>
          </p:cNvPicPr>
          <p:nvPr/>
        </p:nvPicPr>
        <p:blipFill>
          <a:blip r:embed="rId2">
            <a:extLst>
              <a:ext uri="{28A0092B-C50C-407E-A947-70E740481C1C}">
                <a14:useLocalDpi xmlns:a14="http://schemas.microsoft.com/office/drawing/2010/main" val="0"/>
              </a:ext>
            </a:extLst>
          </a:blip>
          <a:srcRect l="1302" t="3880" r="4938" b="2344"/>
          <a:stretch>
            <a:fillRect/>
          </a:stretch>
        </p:blipFill>
        <p:spPr bwMode="auto">
          <a:xfrm>
            <a:off x="228600" y="152400"/>
            <a:ext cx="8534400" cy="572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Duties of American Citizens</a:t>
            </a:r>
          </a:p>
        </p:txBody>
      </p:sp>
      <p:sp>
        <p:nvSpPr>
          <p:cNvPr id="24579" name="Rectangle 4"/>
          <p:cNvSpPr>
            <a:spLocks noGrp="1" noChangeArrowheads="1"/>
          </p:cNvSpPr>
          <p:nvPr>
            <p:ph type="body" sz="half" idx="1"/>
          </p:nvPr>
        </p:nvSpPr>
        <p:spPr>
          <a:xfrm>
            <a:off x="457200" y="1219200"/>
            <a:ext cx="4038600" cy="5410200"/>
          </a:xfrm>
        </p:spPr>
        <p:txBody>
          <a:bodyPr/>
          <a:lstStyle/>
          <a:p>
            <a:pPr eaLnBrk="1" hangingPunct="1">
              <a:lnSpc>
                <a:spcPct val="90000"/>
              </a:lnSpc>
            </a:pPr>
            <a:r>
              <a:rPr lang="en-US" sz="2400" smtClean="0"/>
              <a:t>Americans have far less duties than citizens of most other nations.</a:t>
            </a:r>
          </a:p>
          <a:p>
            <a:pPr eaLnBrk="1" hangingPunct="1">
              <a:lnSpc>
                <a:spcPct val="90000"/>
              </a:lnSpc>
            </a:pPr>
            <a:endParaRPr lang="en-US" sz="2400" smtClean="0"/>
          </a:p>
          <a:p>
            <a:pPr eaLnBrk="1" hangingPunct="1">
              <a:lnSpc>
                <a:spcPct val="90000"/>
              </a:lnSpc>
            </a:pPr>
            <a:r>
              <a:rPr lang="en-US" sz="2400" smtClean="0"/>
              <a:t>The main </a:t>
            </a:r>
            <a:r>
              <a:rPr lang="en-US" sz="2400" b="1" i="1" u="sng" smtClean="0"/>
              <a:t>duties of an American</a:t>
            </a:r>
            <a:r>
              <a:rPr lang="en-US" sz="2400" smtClean="0"/>
              <a:t> are to: </a:t>
            </a:r>
            <a:r>
              <a:rPr lang="en-US" sz="2400" b="1" smtClean="0"/>
              <a:t>Obey laws, pay taxes</a:t>
            </a:r>
            <a:r>
              <a:rPr lang="en-US" sz="2400" smtClean="0"/>
              <a:t>, be on </a:t>
            </a:r>
            <a:r>
              <a:rPr lang="en-US" sz="2400" b="1" smtClean="0"/>
              <a:t>juries</a:t>
            </a:r>
            <a:r>
              <a:rPr lang="en-US" sz="2400" smtClean="0"/>
              <a:t> or as a </a:t>
            </a:r>
            <a:r>
              <a:rPr lang="en-US" sz="2400" b="1" smtClean="0"/>
              <a:t>witness in court</a:t>
            </a:r>
            <a:r>
              <a:rPr lang="en-US" sz="2400" smtClean="0"/>
              <a:t> if called, and to serve in the </a:t>
            </a:r>
            <a:r>
              <a:rPr lang="en-US" sz="2400" b="1" smtClean="0"/>
              <a:t>military if drafted</a:t>
            </a:r>
          </a:p>
          <a:p>
            <a:pPr eaLnBrk="1" hangingPunct="1">
              <a:lnSpc>
                <a:spcPct val="90000"/>
              </a:lnSpc>
            </a:pPr>
            <a:endParaRPr lang="en-US" sz="2400" b="1" smtClean="0"/>
          </a:p>
          <a:p>
            <a:pPr eaLnBrk="1" hangingPunct="1">
              <a:lnSpc>
                <a:spcPct val="90000"/>
              </a:lnSpc>
            </a:pPr>
            <a:r>
              <a:rPr lang="en-US" sz="2400" smtClean="0"/>
              <a:t>If you fail to do a duty you could go to jail!</a:t>
            </a:r>
          </a:p>
          <a:p>
            <a:pPr eaLnBrk="1" hangingPunct="1">
              <a:lnSpc>
                <a:spcPct val="90000"/>
              </a:lnSpc>
            </a:pPr>
            <a:endParaRPr lang="en-US" sz="2400" b="1" smtClean="0"/>
          </a:p>
        </p:txBody>
      </p:sp>
      <p:sp>
        <p:nvSpPr>
          <p:cNvPr id="24580" name="Rectangle 5"/>
          <p:cNvSpPr>
            <a:spLocks noGrp="1" noChangeArrowheads="1"/>
          </p:cNvSpPr>
          <p:nvPr>
            <p:ph type="body" sz="half" idx="2"/>
          </p:nvPr>
        </p:nvSpPr>
        <p:spPr/>
        <p:txBody>
          <a:bodyPr/>
          <a:lstStyle/>
          <a:p>
            <a:pPr eaLnBrk="1" hangingPunct="1">
              <a:lnSpc>
                <a:spcPct val="90000"/>
              </a:lnSpc>
            </a:pPr>
            <a:endParaRPr lang="en-US" smtClean="0"/>
          </a:p>
        </p:txBody>
      </p:sp>
      <p:pic>
        <p:nvPicPr>
          <p:cNvPr id="24581" name="Picture 7" descr="ja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524000"/>
            <a:ext cx="368935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p:txBody>
          <a:bodyPr/>
          <a:lstStyle/>
          <a:p>
            <a:pPr eaLnBrk="1" hangingPunct="1"/>
            <a:r>
              <a:rPr lang="en-US" smtClean="0"/>
              <a:t>Obey the law</a:t>
            </a:r>
          </a:p>
        </p:txBody>
      </p:sp>
      <p:sp>
        <p:nvSpPr>
          <p:cNvPr id="25603" name="Rectangle 5"/>
          <p:cNvSpPr>
            <a:spLocks noGrp="1" noChangeArrowheads="1"/>
          </p:cNvSpPr>
          <p:nvPr>
            <p:ph type="body" sz="half" idx="1"/>
          </p:nvPr>
        </p:nvSpPr>
        <p:spPr/>
        <p:txBody>
          <a:bodyPr/>
          <a:lstStyle/>
          <a:p>
            <a:pPr eaLnBrk="1" hangingPunct="1"/>
            <a:r>
              <a:rPr lang="en-US" sz="2400" smtClean="0"/>
              <a:t>A society cannot function if its citizens do not respect the law</a:t>
            </a:r>
          </a:p>
          <a:p>
            <a:pPr eaLnBrk="1" hangingPunct="1"/>
            <a:endParaRPr lang="en-US" sz="2400" smtClean="0"/>
          </a:p>
          <a:p>
            <a:pPr eaLnBrk="1" hangingPunct="1"/>
            <a:r>
              <a:rPr lang="en-US" sz="2400" smtClean="0"/>
              <a:t>Failure to obey the law can result in fines, jail/prison, or even death, depending on the severity</a:t>
            </a:r>
          </a:p>
          <a:p>
            <a:pPr eaLnBrk="1" hangingPunct="1"/>
            <a:endParaRPr lang="en-US" sz="2400" smtClean="0"/>
          </a:p>
          <a:p>
            <a:pPr eaLnBrk="1" hangingPunct="1"/>
            <a:r>
              <a:rPr lang="en-US" sz="2400" smtClean="0"/>
              <a:t>What would life be like if people ignored the law?</a:t>
            </a:r>
          </a:p>
          <a:p>
            <a:pPr eaLnBrk="1" hangingPunct="1">
              <a:buFontTx/>
              <a:buNone/>
            </a:pPr>
            <a:endParaRPr lang="en-US" sz="2400" smtClean="0"/>
          </a:p>
        </p:txBody>
      </p:sp>
      <p:sp>
        <p:nvSpPr>
          <p:cNvPr id="25604" name="Rectangle 6"/>
          <p:cNvSpPr>
            <a:spLocks noGrp="1" noChangeArrowheads="1"/>
          </p:cNvSpPr>
          <p:nvPr>
            <p:ph type="body" sz="half" idx="2"/>
          </p:nvPr>
        </p:nvSpPr>
        <p:spPr/>
        <p:txBody>
          <a:bodyPr/>
          <a:lstStyle/>
          <a:p>
            <a:pPr eaLnBrk="1" hangingPunct="1"/>
            <a:endParaRPr lang="en-US" smtClean="0"/>
          </a:p>
        </p:txBody>
      </p:sp>
      <p:pic>
        <p:nvPicPr>
          <p:cNvPr id="25605" name="Picture 8" descr="ARREST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9175" y="1219200"/>
            <a:ext cx="3773488"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p:txBody>
          <a:bodyPr/>
          <a:lstStyle/>
          <a:p>
            <a:pPr eaLnBrk="1" hangingPunct="1"/>
            <a:r>
              <a:rPr lang="en-US" smtClean="0"/>
              <a:t>Paying Taxes</a:t>
            </a:r>
          </a:p>
        </p:txBody>
      </p:sp>
      <p:sp>
        <p:nvSpPr>
          <p:cNvPr id="26627" name="Rectangle 5"/>
          <p:cNvSpPr>
            <a:spLocks noGrp="1" noChangeArrowheads="1"/>
          </p:cNvSpPr>
          <p:nvPr>
            <p:ph type="body" sz="half" idx="1"/>
          </p:nvPr>
        </p:nvSpPr>
        <p:spPr>
          <a:xfrm>
            <a:off x="457200" y="1600200"/>
            <a:ext cx="4267200" cy="4800600"/>
          </a:xfrm>
        </p:spPr>
        <p:txBody>
          <a:bodyPr/>
          <a:lstStyle/>
          <a:p>
            <a:pPr eaLnBrk="1" hangingPunct="1">
              <a:lnSpc>
                <a:spcPct val="90000"/>
              </a:lnSpc>
            </a:pPr>
            <a:r>
              <a:rPr lang="en-US" sz="2400" smtClean="0"/>
              <a:t>No one likes to pay taxes, but government could not function without them</a:t>
            </a:r>
          </a:p>
          <a:p>
            <a:pPr eaLnBrk="1" hangingPunct="1">
              <a:lnSpc>
                <a:spcPct val="90000"/>
              </a:lnSpc>
            </a:pPr>
            <a:endParaRPr lang="en-US" sz="2400" smtClean="0"/>
          </a:p>
          <a:p>
            <a:pPr eaLnBrk="1" hangingPunct="1">
              <a:lnSpc>
                <a:spcPct val="90000"/>
              </a:lnSpc>
            </a:pPr>
            <a:r>
              <a:rPr lang="en-US" sz="2400" smtClean="0"/>
              <a:t>There are many types of taxes.</a:t>
            </a:r>
          </a:p>
          <a:p>
            <a:pPr eaLnBrk="1" hangingPunct="1">
              <a:lnSpc>
                <a:spcPct val="90000"/>
              </a:lnSpc>
            </a:pPr>
            <a:r>
              <a:rPr lang="en-US" sz="2400" smtClean="0"/>
              <a:t>What tax brings in the most money?</a:t>
            </a:r>
          </a:p>
          <a:p>
            <a:pPr eaLnBrk="1" hangingPunct="1">
              <a:lnSpc>
                <a:spcPct val="90000"/>
              </a:lnSpc>
            </a:pPr>
            <a:r>
              <a:rPr lang="en-US" sz="2400" smtClean="0"/>
              <a:t>Which tax pays for this school?</a:t>
            </a:r>
          </a:p>
          <a:p>
            <a:pPr eaLnBrk="1" hangingPunct="1">
              <a:lnSpc>
                <a:spcPct val="90000"/>
              </a:lnSpc>
            </a:pPr>
            <a:r>
              <a:rPr lang="en-US" sz="2400" smtClean="0"/>
              <a:t>Are taxes just for adults or are you already paying taxes?</a:t>
            </a:r>
          </a:p>
        </p:txBody>
      </p:sp>
      <p:sp>
        <p:nvSpPr>
          <p:cNvPr id="26628" name="Rectangle 6"/>
          <p:cNvSpPr>
            <a:spLocks noGrp="1" noChangeArrowheads="1"/>
          </p:cNvSpPr>
          <p:nvPr>
            <p:ph type="body" sz="half" idx="2"/>
          </p:nvPr>
        </p:nvSpPr>
        <p:spPr/>
        <p:txBody>
          <a:bodyPr/>
          <a:lstStyle/>
          <a:p>
            <a:pPr eaLnBrk="1" hangingPunct="1">
              <a:lnSpc>
                <a:spcPct val="90000"/>
              </a:lnSpc>
            </a:pPr>
            <a:endParaRPr lang="en-US" smtClean="0"/>
          </a:p>
        </p:txBody>
      </p:sp>
      <p:pic>
        <p:nvPicPr>
          <p:cNvPr id="26629" name="Picture 8" descr="tax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1295400"/>
            <a:ext cx="27432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10" descr="tax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429000"/>
            <a:ext cx="4286250"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txBody>
          <a:bodyPr/>
          <a:lstStyle/>
          <a:p>
            <a:pPr eaLnBrk="1" hangingPunct="1"/>
            <a:r>
              <a:rPr lang="en-US" smtClean="0"/>
              <a:t>Serving the Court</a:t>
            </a:r>
          </a:p>
        </p:txBody>
      </p:sp>
      <p:sp>
        <p:nvSpPr>
          <p:cNvPr id="27651" name="Rectangle 9"/>
          <p:cNvSpPr>
            <a:spLocks noGrp="1" noChangeArrowheads="1" noTextEdit="1"/>
          </p:cNvSpPr>
          <p:nvPr>
            <p:ph type="clipArt" sz="half" idx="1"/>
          </p:nvPr>
        </p:nvSpPr>
        <p:spPr/>
      </p:sp>
      <p:sp>
        <p:nvSpPr>
          <p:cNvPr id="27652" name="Rectangle 5"/>
          <p:cNvSpPr>
            <a:spLocks noGrp="1" noChangeArrowheads="1"/>
          </p:cNvSpPr>
          <p:nvPr>
            <p:ph type="body" sz="half" idx="2"/>
          </p:nvPr>
        </p:nvSpPr>
        <p:spPr/>
        <p:txBody>
          <a:bodyPr/>
          <a:lstStyle/>
          <a:p>
            <a:pPr eaLnBrk="1" hangingPunct="1">
              <a:lnSpc>
                <a:spcPct val="90000"/>
              </a:lnSpc>
            </a:pPr>
            <a:r>
              <a:rPr lang="en-US" sz="2800" smtClean="0"/>
              <a:t>If you are called, you must serve as a member of a jury or as a witness in court.</a:t>
            </a:r>
          </a:p>
          <a:p>
            <a:pPr eaLnBrk="1" hangingPunct="1">
              <a:lnSpc>
                <a:spcPct val="90000"/>
              </a:lnSpc>
              <a:buFontTx/>
              <a:buNone/>
            </a:pPr>
            <a:endParaRPr lang="en-US" sz="2800" smtClean="0"/>
          </a:p>
          <a:p>
            <a:pPr eaLnBrk="1" hangingPunct="1">
              <a:lnSpc>
                <a:spcPct val="90000"/>
              </a:lnSpc>
            </a:pPr>
            <a:r>
              <a:rPr lang="en-US" sz="2800" smtClean="0"/>
              <a:t>What do juries and witnesses do?</a:t>
            </a:r>
          </a:p>
          <a:p>
            <a:pPr eaLnBrk="1" hangingPunct="1">
              <a:lnSpc>
                <a:spcPct val="90000"/>
              </a:lnSpc>
            </a:pPr>
            <a:r>
              <a:rPr lang="en-US" sz="2800" smtClean="0"/>
              <a:t>What would happen if no one would report for jury duty?</a:t>
            </a:r>
          </a:p>
        </p:txBody>
      </p:sp>
      <p:pic>
        <p:nvPicPr>
          <p:cNvPr id="27653" name="Picture 8" descr="Reptil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95400"/>
            <a:ext cx="4148138"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p:txBody>
          <a:bodyPr/>
          <a:lstStyle/>
          <a:p>
            <a:pPr eaLnBrk="1" hangingPunct="1"/>
            <a:r>
              <a:rPr lang="en-US" smtClean="0"/>
              <a:t>Military Draft</a:t>
            </a:r>
          </a:p>
        </p:txBody>
      </p:sp>
      <p:sp>
        <p:nvSpPr>
          <p:cNvPr id="28675" name="Rectangle 5"/>
          <p:cNvSpPr>
            <a:spLocks noGrp="1" noChangeArrowheads="1"/>
          </p:cNvSpPr>
          <p:nvPr>
            <p:ph type="body" sz="half" idx="1"/>
          </p:nvPr>
        </p:nvSpPr>
        <p:spPr>
          <a:xfrm>
            <a:off x="457200" y="1295400"/>
            <a:ext cx="3733800" cy="5334000"/>
          </a:xfrm>
        </p:spPr>
        <p:txBody>
          <a:bodyPr/>
          <a:lstStyle/>
          <a:p>
            <a:pPr eaLnBrk="1" hangingPunct="1">
              <a:lnSpc>
                <a:spcPct val="80000"/>
              </a:lnSpc>
            </a:pPr>
            <a:r>
              <a:rPr lang="en-US" sz="2400" smtClean="0"/>
              <a:t>In times of national crisis, the government can force you to join the military.</a:t>
            </a:r>
          </a:p>
          <a:p>
            <a:pPr eaLnBrk="1" hangingPunct="1">
              <a:lnSpc>
                <a:spcPct val="80000"/>
              </a:lnSpc>
            </a:pPr>
            <a:r>
              <a:rPr lang="en-US" sz="2400" smtClean="0"/>
              <a:t>Do you think this is fair?</a:t>
            </a:r>
          </a:p>
          <a:p>
            <a:pPr eaLnBrk="1" hangingPunct="1">
              <a:lnSpc>
                <a:spcPct val="80000"/>
              </a:lnSpc>
            </a:pPr>
            <a:endParaRPr lang="en-US" sz="2400" smtClean="0"/>
          </a:p>
          <a:p>
            <a:pPr eaLnBrk="1" hangingPunct="1">
              <a:lnSpc>
                <a:spcPct val="80000"/>
              </a:lnSpc>
            </a:pPr>
            <a:r>
              <a:rPr lang="en-US" sz="2400" smtClean="0"/>
              <a:t>There has not been a draft since the 1970’s.  Why did we have one then?</a:t>
            </a:r>
          </a:p>
          <a:p>
            <a:pPr eaLnBrk="1" hangingPunct="1">
              <a:lnSpc>
                <a:spcPct val="80000"/>
              </a:lnSpc>
            </a:pPr>
            <a:endParaRPr lang="en-US" sz="2400" smtClean="0"/>
          </a:p>
          <a:p>
            <a:pPr eaLnBrk="1" hangingPunct="1">
              <a:lnSpc>
                <a:spcPct val="80000"/>
              </a:lnSpc>
            </a:pPr>
            <a:r>
              <a:rPr lang="en-US" sz="2400" smtClean="0"/>
              <a:t>All men must register for the draft after their 18</a:t>
            </a:r>
            <a:r>
              <a:rPr lang="en-US" sz="2400" baseline="30000" smtClean="0"/>
              <a:t>th</a:t>
            </a:r>
            <a:r>
              <a:rPr lang="en-US" sz="2400" smtClean="0"/>
              <a:t> birthday</a:t>
            </a:r>
          </a:p>
        </p:txBody>
      </p:sp>
      <p:sp>
        <p:nvSpPr>
          <p:cNvPr id="28676" name="Rectangle 6"/>
          <p:cNvSpPr>
            <a:spLocks noGrp="1" noChangeArrowheads="1"/>
          </p:cNvSpPr>
          <p:nvPr>
            <p:ph type="body" sz="half" idx="2"/>
          </p:nvPr>
        </p:nvSpPr>
        <p:spPr/>
        <p:txBody>
          <a:bodyPr/>
          <a:lstStyle/>
          <a:p>
            <a:pPr eaLnBrk="1" hangingPunct="1">
              <a:lnSpc>
                <a:spcPct val="80000"/>
              </a:lnSpc>
            </a:pPr>
            <a:endParaRPr lang="en-US" sz="2400" smtClean="0"/>
          </a:p>
        </p:txBody>
      </p:sp>
      <p:pic>
        <p:nvPicPr>
          <p:cNvPr id="28677" name="Picture 8" descr="hartman_gets_in_the_face_of_a_ccna_recru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2057400"/>
            <a:ext cx="4991100" cy="318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smtClean="0"/>
              <a:t>Are all citizens created equal?</a:t>
            </a:r>
          </a:p>
        </p:txBody>
      </p:sp>
      <p:pic>
        <p:nvPicPr>
          <p:cNvPr id="4099" name="Picture 8" descr="File photo of women in Saudi Arabia"/>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304800" y="3810000"/>
            <a:ext cx="3733800" cy="2797175"/>
          </a:xfrm>
        </p:spPr>
      </p:pic>
      <p:sp>
        <p:nvSpPr>
          <p:cNvPr id="48134" name="Rectangle 6"/>
          <p:cNvSpPr>
            <a:spLocks noGrp="1" noChangeArrowheads="1"/>
          </p:cNvSpPr>
          <p:nvPr>
            <p:ph type="body" sz="half" idx="3"/>
          </p:nvPr>
        </p:nvSpPr>
        <p:spPr>
          <a:xfrm>
            <a:off x="4267200" y="1295400"/>
            <a:ext cx="4648200" cy="5105400"/>
          </a:xfrm>
        </p:spPr>
        <p:txBody>
          <a:bodyPr/>
          <a:lstStyle/>
          <a:p>
            <a:pPr eaLnBrk="1" hangingPunct="1"/>
            <a:r>
              <a:rPr lang="en-US" sz="2300" smtClean="0"/>
              <a:t>Are citizens of the United States different from citizens of other countries?</a:t>
            </a:r>
          </a:p>
          <a:p>
            <a:pPr eaLnBrk="1" hangingPunct="1"/>
            <a:r>
              <a:rPr lang="en-US" sz="2300" smtClean="0"/>
              <a:t>American citizens have all the rights and freedoms guaranteed by the Constitution and have the ability to choose and participate in government</a:t>
            </a:r>
          </a:p>
          <a:p>
            <a:pPr eaLnBrk="1" hangingPunct="1"/>
            <a:r>
              <a:rPr lang="en-US" sz="2300" smtClean="0"/>
              <a:t>This is not the case everywhere, for example, in Saudi Arabia women cannot vote and can only drive or travel when they have a male relative with them</a:t>
            </a:r>
          </a:p>
        </p:txBody>
      </p:sp>
      <p:pic>
        <p:nvPicPr>
          <p:cNvPr id="4101" name="Picture 10" descr="_38430897_mt_alabama_vote_ap300"/>
          <p:cNvPicPr>
            <a:picLocks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457200" y="1295400"/>
            <a:ext cx="3295650" cy="2416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34">
                                            <p:txEl>
                                              <p:pRg st="0" end="0"/>
                                            </p:txEl>
                                          </p:spTgt>
                                        </p:tgtEl>
                                        <p:attrNameLst>
                                          <p:attrName>style.visibility</p:attrName>
                                        </p:attrNameLst>
                                      </p:cBhvr>
                                      <p:to>
                                        <p:strVal val="visible"/>
                                      </p:to>
                                    </p:set>
                                    <p:animEffect transition="in" filter="box(in)">
                                      <p:cBhvr>
                                        <p:cTn id="7" dur="500"/>
                                        <p:tgtEl>
                                          <p:spTgt spid="4813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8134">
                                            <p:txEl>
                                              <p:pRg st="1" end="1"/>
                                            </p:txEl>
                                          </p:spTgt>
                                        </p:tgtEl>
                                        <p:attrNameLst>
                                          <p:attrName>style.visibility</p:attrName>
                                        </p:attrNameLst>
                                      </p:cBhvr>
                                      <p:to>
                                        <p:strVal val="visible"/>
                                      </p:to>
                                    </p:set>
                                    <p:animEffect transition="in" filter="box(in)">
                                      <p:cBhvr>
                                        <p:cTn id="12" dur="500"/>
                                        <p:tgtEl>
                                          <p:spTgt spid="4813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8134">
                                            <p:txEl>
                                              <p:pRg st="2" end="2"/>
                                            </p:txEl>
                                          </p:spTgt>
                                        </p:tgtEl>
                                        <p:attrNameLst>
                                          <p:attrName>style.visibility</p:attrName>
                                        </p:attrNameLst>
                                      </p:cBhvr>
                                      <p:to>
                                        <p:strVal val="visible"/>
                                      </p:to>
                                    </p:set>
                                    <p:animEffect transition="in" filter="box(in)">
                                      <p:cBhvr>
                                        <p:cTn id="17" dur="500"/>
                                        <p:tgtEl>
                                          <p:spTgt spid="4813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4"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smtClean="0"/>
              <a:t>Are you a citizen</a:t>
            </a:r>
          </a:p>
        </p:txBody>
      </p:sp>
      <p:sp>
        <p:nvSpPr>
          <p:cNvPr id="37893" name="Rectangle 5"/>
          <p:cNvSpPr>
            <a:spLocks noGrp="1" noChangeArrowheads="1"/>
          </p:cNvSpPr>
          <p:nvPr>
            <p:ph type="body" sz="half" idx="1"/>
          </p:nvPr>
        </p:nvSpPr>
        <p:spPr/>
        <p:txBody>
          <a:bodyPr/>
          <a:lstStyle/>
          <a:p>
            <a:pPr eaLnBrk="1" hangingPunct="1">
              <a:lnSpc>
                <a:spcPct val="90000"/>
              </a:lnSpc>
            </a:pPr>
            <a:r>
              <a:rPr lang="en-US" sz="2800" smtClean="0"/>
              <a:t>Are you a citizen?</a:t>
            </a:r>
          </a:p>
          <a:p>
            <a:pPr eaLnBrk="1" hangingPunct="1">
              <a:lnSpc>
                <a:spcPct val="90000"/>
              </a:lnSpc>
            </a:pPr>
            <a:r>
              <a:rPr lang="en-US" sz="2800" smtClean="0"/>
              <a:t>Did you have to do anything to become a citizen?</a:t>
            </a:r>
          </a:p>
          <a:p>
            <a:pPr eaLnBrk="1" hangingPunct="1">
              <a:lnSpc>
                <a:spcPct val="90000"/>
              </a:lnSpc>
            </a:pPr>
            <a:r>
              <a:rPr lang="en-US" sz="2800" smtClean="0"/>
              <a:t>Do kids have all the rights of adult American citizens?</a:t>
            </a:r>
          </a:p>
          <a:p>
            <a:pPr eaLnBrk="1" hangingPunct="1">
              <a:lnSpc>
                <a:spcPct val="90000"/>
              </a:lnSpc>
            </a:pPr>
            <a:r>
              <a:rPr lang="en-US" sz="2800" smtClean="0"/>
              <a:t>How can you become a citizen of the United States</a:t>
            </a:r>
          </a:p>
        </p:txBody>
      </p:sp>
      <p:pic>
        <p:nvPicPr>
          <p:cNvPr id="5124" name="Picture 11" descr="thumb_030808-N-0275F-501"/>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5030788" y="1371600"/>
            <a:ext cx="3292475" cy="4953000"/>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7893">
                                            <p:txEl>
                                              <p:pRg st="0" end="0"/>
                                            </p:txEl>
                                          </p:spTgt>
                                        </p:tgtEl>
                                        <p:attrNameLst>
                                          <p:attrName>style.visibility</p:attrName>
                                        </p:attrNameLst>
                                      </p:cBhvr>
                                      <p:to>
                                        <p:strVal val="visible"/>
                                      </p:to>
                                    </p:set>
                                    <p:animEffect transition="in" filter="box(in)">
                                      <p:cBhvr>
                                        <p:cTn id="7" dur="500"/>
                                        <p:tgtEl>
                                          <p:spTgt spid="3789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7893">
                                            <p:txEl>
                                              <p:pRg st="1" end="1"/>
                                            </p:txEl>
                                          </p:spTgt>
                                        </p:tgtEl>
                                        <p:attrNameLst>
                                          <p:attrName>style.visibility</p:attrName>
                                        </p:attrNameLst>
                                      </p:cBhvr>
                                      <p:to>
                                        <p:strVal val="visible"/>
                                      </p:to>
                                    </p:set>
                                    <p:animEffect transition="in" filter="box(in)">
                                      <p:cBhvr>
                                        <p:cTn id="12" dur="500"/>
                                        <p:tgtEl>
                                          <p:spTgt spid="3789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7893">
                                            <p:txEl>
                                              <p:pRg st="2" end="2"/>
                                            </p:txEl>
                                          </p:spTgt>
                                        </p:tgtEl>
                                        <p:attrNameLst>
                                          <p:attrName>style.visibility</p:attrName>
                                        </p:attrNameLst>
                                      </p:cBhvr>
                                      <p:to>
                                        <p:strVal val="visible"/>
                                      </p:to>
                                    </p:set>
                                    <p:animEffect transition="in" filter="box(in)">
                                      <p:cBhvr>
                                        <p:cTn id="17" dur="500"/>
                                        <p:tgtEl>
                                          <p:spTgt spid="3789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7893">
                                            <p:txEl>
                                              <p:pRg st="3" end="3"/>
                                            </p:txEl>
                                          </p:spTgt>
                                        </p:tgtEl>
                                        <p:attrNameLst>
                                          <p:attrName>style.visibility</p:attrName>
                                        </p:attrNameLst>
                                      </p:cBhvr>
                                      <p:to>
                                        <p:strVal val="visible"/>
                                      </p:to>
                                    </p:set>
                                    <p:animEffect transition="in" filter="box(in)">
                                      <p:cBhvr>
                                        <p:cTn id="22" dur="500"/>
                                        <p:tgtEl>
                                          <p:spTgt spid="3789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smtClean="0"/>
              <a:t>Born in the U.S.A.?</a:t>
            </a:r>
          </a:p>
        </p:txBody>
      </p:sp>
      <p:sp>
        <p:nvSpPr>
          <p:cNvPr id="39942" name="Rectangle 6"/>
          <p:cNvSpPr>
            <a:spLocks noGrp="1" noChangeArrowheads="1"/>
          </p:cNvSpPr>
          <p:nvPr>
            <p:ph type="body" sz="half" idx="2"/>
          </p:nvPr>
        </p:nvSpPr>
        <p:spPr>
          <a:xfrm>
            <a:off x="4419600" y="1295400"/>
            <a:ext cx="4495800" cy="5029200"/>
          </a:xfrm>
        </p:spPr>
        <p:txBody>
          <a:bodyPr/>
          <a:lstStyle/>
          <a:p>
            <a:pPr eaLnBrk="1" hangingPunct="1">
              <a:lnSpc>
                <a:spcPct val="90000"/>
              </a:lnSpc>
            </a:pPr>
            <a:r>
              <a:rPr lang="en-US" sz="2300" smtClean="0"/>
              <a:t>The </a:t>
            </a:r>
            <a:r>
              <a:rPr lang="en-US" sz="2300" b="1" smtClean="0"/>
              <a:t>simplest way to become a U.S. citizen is to be </a:t>
            </a:r>
            <a:r>
              <a:rPr lang="en-US" sz="2300" b="1" u="sng" smtClean="0"/>
              <a:t>born in the United States</a:t>
            </a:r>
            <a:r>
              <a:rPr lang="en-US" sz="2300" smtClean="0"/>
              <a:t>.  They are called </a:t>
            </a:r>
            <a:r>
              <a:rPr lang="en-US" sz="2300" b="1" smtClean="0"/>
              <a:t>native-born citizens</a:t>
            </a:r>
            <a:endParaRPr lang="en-US" sz="2300" b="1" u="sng" smtClean="0"/>
          </a:p>
          <a:p>
            <a:pPr eaLnBrk="1" hangingPunct="1">
              <a:lnSpc>
                <a:spcPct val="90000"/>
              </a:lnSpc>
            </a:pPr>
            <a:r>
              <a:rPr lang="en-US" sz="2300" smtClean="0"/>
              <a:t>If you are born on a military base it is considered American soil, wherever in the world it is</a:t>
            </a:r>
          </a:p>
          <a:p>
            <a:pPr eaLnBrk="1" hangingPunct="1">
              <a:lnSpc>
                <a:spcPct val="90000"/>
              </a:lnSpc>
            </a:pPr>
            <a:r>
              <a:rPr lang="en-US" sz="2300" smtClean="0"/>
              <a:t>You can still be a citizen if you are born in another country if your parents are American citizens</a:t>
            </a:r>
          </a:p>
          <a:p>
            <a:pPr eaLnBrk="1" hangingPunct="1">
              <a:lnSpc>
                <a:spcPct val="90000"/>
              </a:lnSpc>
            </a:pPr>
            <a:r>
              <a:rPr lang="en-US" sz="2300" smtClean="0"/>
              <a:t>People born in U.S. Territories such as Puerto Rico and Guam are also U.S. citizens</a:t>
            </a:r>
          </a:p>
          <a:p>
            <a:pPr eaLnBrk="1" hangingPunct="1">
              <a:lnSpc>
                <a:spcPct val="90000"/>
              </a:lnSpc>
            </a:pPr>
            <a:endParaRPr lang="en-US" sz="2300" smtClean="0"/>
          </a:p>
          <a:p>
            <a:pPr eaLnBrk="1" hangingPunct="1">
              <a:lnSpc>
                <a:spcPct val="90000"/>
              </a:lnSpc>
            </a:pPr>
            <a:endParaRPr lang="en-US" sz="2000" smtClean="0"/>
          </a:p>
        </p:txBody>
      </p:sp>
      <p:pic>
        <p:nvPicPr>
          <p:cNvPr id="6148" name="Picture 8" descr="no%2018%20rodney"/>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152400" y="2119313"/>
            <a:ext cx="4267200" cy="3200400"/>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9942">
                                            <p:txEl>
                                              <p:pRg st="0" end="0"/>
                                            </p:txEl>
                                          </p:spTgt>
                                        </p:tgtEl>
                                        <p:attrNameLst>
                                          <p:attrName>style.visibility</p:attrName>
                                        </p:attrNameLst>
                                      </p:cBhvr>
                                      <p:to>
                                        <p:strVal val="visible"/>
                                      </p:to>
                                    </p:set>
                                    <p:animEffect transition="in" filter="box(in)">
                                      <p:cBhvr>
                                        <p:cTn id="7" dur="500"/>
                                        <p:tgtEl>
                                          <p:spTgt spid="399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9942">
                                            <p:txEl>
                                              <p:pRg st="1" end="1"/>
                                            </p:txEl>
                                          </p:spTgt>
                                        </p:tgtEl>
                                        <p:attrNameLst>
                                          <p:attrName>style.visibility</p:attrName>
                                        </p:attrNameLst>
                                      </p:cBhvr>
                                      <p:to>
                                        <p:strVal val="visible"/>
                                      </p:to>
                                    </p:set>
                                    <p:animEffect transition="in" filter="box(in)">
                                      <p:cBhvr>
                                        <p:cTn id="12" dur="500"/>
                                        <p:tgtEl>
                                          <p:spTgt spid="3994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9942">
                                            <p:txEl>
                                              <p:pRg st="2" end="2"/>
                                            </p:txEl>
                                          </p:spTgt>
                                        </p:tgtEl>
                                        <p:attrNameLst>
                                          <p:attrName>style.visibility</p:attrName>
                                        </p:attrNameLst>
                                      </p:cBhvr>
                                      <p:to>
                                        <p:strVal val="visible"/>
                                      </p:to>
                                    </p:set>
                                    <p:animEffect transition="in" filter="box(in)">
                                      <p:cBhvr>
                                        <p:cTn id="17" dur="500"/>
                                        <p:tgtEl>
                                          <p:spTgt spid="3994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9942">
                                            <p:txEl>
                                              <p:pRg st="3" end="3"/>
                                            </p:txEl>
                                          </p:spTgt>
                                        </p:tgtEl>
                                        <p:attrNameLst>
                                          <p:attrName>style.visibility</p:attrName>
                                        </p:attrNameLst>
                                      </p:cBhvr>
                                      <p:to>
                                        <p:strVal val="visible"/>
                                      </p:to>
                                    </p:set>
                                    <p:animEffect transition="in" filter="box(in)">
                                      <p:cBhvr>
                                        <p:cTn id="22" dur="500"/>
                                        <p:tgtEl>
                                          <p:spTgt spid="3994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2"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pPr eaLnBrk="1" hangingPunct="1"/>
            <a:r>
              <a:rPr lang="en-US" smtClean="0"/>
              <a:t>Choosing Citizenship</a:t>
            </a:r>
          </a:p>
        </p:txBody>
      </p:sp>
      <p:sp>
        <p:nvSpPr>
          <p:cNvPr id="41989" name="Rectangle 5"/>
          <p:cNvSpPr>
            <a:spLocks noGrp="1" noChangeArrowheads="1"/>
          </p:cNvSpPr>
          <p:nvPr>
            <p:ph type="body" sz="half" idx="1"/>
          </p:nvPr>
        </p:nvSpPr>
        <p:spPr>
          <a:xfrm>
            <a:off x="228600" y="1371600"/>
            <a:ext cx="4267200" cy="5029200"/>
          </a:xfrm>
        </p:spPr>
        <p:txBody>
          <a:bodyPr/>
          <a:lstStyle/>
          <a:p>
            <a:pPr eaLnBrk="1" hangingPunct="1">
              <a:lnSpc>
                <a:spcPct val="90000"/>
              </a:lnSpc>
            </a:pPr>
            <a:r>
              <a:rPr lang="en-US" sz="2200" smtClean="0"/>
              <a:t>You can become an American citizen, even if you are not born one</a:t>
            </a:r>
          </a:p>
          <a:p>
            <a:pPr eaLnBrk="1" hangingPunct="1">
              <a:lnSpc>
                <a:spcPct val="90000"/>
              </a:lnSpc>
            </a:pPr>
            <a:r>
              <a:rPr lang="en-US" sz="2200" b="1" smtClean="0"/>
              <a:t>People who come from other countries to live</a:t>
            </a:r>
            <a:r>
              <a:rPr lang="en-US" sz="2200" smtClean="0"/>
              <a:t> in the United States are called </a:t>
            </a:r>
            <a:r>
              <a:rPr lang="en-US" sz="2200" b="1" i="1" u="sng" smtClean="0"/>
              <a:t>immigrants</a:t>
            </a:r>
          </a:p>
          <a:p>
            <a:pPr eaLnBrk="1" hangingPunct="1">
              <a:lnSpc>
                <a:spcPct val="90000"/>
              </a:lnSpc>
            </a:pPr>
            <a:r>
              <a:rPr lang="en-US" sz="2200" smtClean="0"/>
              <a:t>Any </a:t>
            </a:r>
            <a:r>
              <a:rPr lang="en-US" sz="2200" b="1" smtClean="0"/>
              <a:t>person who is in a country they are not a citizen</a:t>
            </a:r>
            <a:r>
              <a:rPr lang="en-US" sz="2200" smtClean="0"/>
              <a:t> of is called an </a:t>
            </a:r>
            <a:r>
              <a:rPr lang="en-US" sz="2200" b="1" i="1" u="sng" smtClean="0"/>
              <a:t>alien</a:t>
            </a:r>
          </a:p>
          <a:p>
            <a:pPr eaLnBrk="1" hangingPunct="1">
              <a:lnSpc>
                <a:spcPct val="90000"/>
              </a:lnSpc>
            </a:pPr>
            <a:r>
              <a:rPr lang="en-US" sz="2200" i="1" smtClean="0"/>
              <a:t>Aliens</a:t>
            </a:r>
            <a:r>
              <a:rPr lang="en-US" sz="2200" smtClean="0"/>
              <a:t> can be legal or illegal.  </a:t>
            </a:r>
            <a:r>
              <a:rPr lang="en-US" sz="2200" b="1" smtClean="0"/>
              <a:t>Illegal aliens</a:t>
            </a:r>
            <a:r>
              <a:rPr lang="en-US" sz="2200" smtClean="0"/>
              <a:t> are here without permission of the U.S. government and </a:t>
            </a:r>
            <a:r>
              <a:rPr lang="en-US" sz="2200" b="1" smtClean="0"/>
              <a:t>cannot become citizens</a:t>
            </a:r>
          </a:p>
          <a:p>
            <a:pPr eaLnBrk="1" hangingPunct="1">
              <a:lnSpc>
                <a:spcPct val="90000"/>
              </a:lnSpc>
            </a:pPr>
            <a:endParaRPr lang="en-US" sz="1000" b="1" i="1" smtClean="0"/>
          </a:p>
          <a:p>
            <a:pPr eaLnBrk="1" hangingPunct="1">
              <a:lnSpc>
                <a:spcPct val="90000"/>
              </a:lnSpc>
            </a:pPr>
            <a:endParaRPr lang="en-US" sz="1000" b="1" smtClean="0"/>
          </a:p>
        </p:txBody>
      </p:sp>
      <p:pic>
        <p:nvPicPr>
          <p:cNvPr id="7172" name="Picture 8" descr="USCit_complKit_pic"/>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572000" y="2022475"/>
            <a:ext cx="4419600" cy="3754438"/>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1989">
                                            <p:txEl>
                                              <p:pRg st="0" end="0"/>
                                            </p:txEl>
                                          </p:spTgt>
                                        </p:tgtEl>
                                        <p:attrNameLst>
                                          <p:attrName>style.visibility</p:attrName>
                                        </p:attrNameLst>
                                      </p:cBhvr>
                                      <p:to>
                                        <p:strVal val="visible"/>
                                      </p:to>
                                    </p:set>
                                    <p:animEffect transition="in" filter="box(in)">
                                      <p:cBhvr>
                                        <p:cTn id="7" dur="500"/>
                                        <p:tgtEl>
                                          <p:spTgt spid="4198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989">
                                            <p:txEl>
                                              <p:pRg st="1" end="1"/>
                                            </p:txEl>
                                          </p:spTgt>
                                        </p:tgtEl>
                                        <p:attrNameLst>
                                          <p:attrName>style.visibility</p:attrName>
                                        </p:attrNameLst>
                                      </p:cBhvr>
                                      <p:to>
                                        <p:strVal val="visible"/>
                                      </p:to>
                                    </p:set>
                                    <p:animEffect transition="in" filter="box(in)">
                                      <p:cBhvr>
                                        <p:cTn id="12" dur="500"/>
                                        <p:tgtEl>
                                          <p:spTgt spid="4198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1989">
                                            <p:txEl>
                                              <p:pRg st="2" end="2"/>
                                            </p:txEl>
                                          </p:spTgt>
                                        </p:tgtEl>
                                        <p:attrNameLst>
                                          <p:attrName>style.visibility</p:attrName>
                                        </p:attrNameLst>
                                      </p:cBhvr>
                                      <p:to>
                                        <p:strVal val="visible"/>
                                      </p:to>
                                    </p:set>
                                    <p:animEffect transition="in" filter="box(in)">
                                      <p:cBhvr>
                                        <p:cTn id="17" dur="500"/>
                                        <p:tgtEl>
                                          <p:spTgt spid="4198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1989">
                                            <p:txEl>
                                              <p:pRg st="3" end="3"/>
                                            </p:txEl>
                                          </p:spTgt>
                                        </p:tgtEl>
                                        <p:attrNameLst>
                                          <p:attrName>style.visibility</p:attrName>
                                        </p:attrNameLst>
                                      </p:cBhvr>
                                      <p:to>
                                        <p:strVal val="visible"/>
                                      </p:to>
                                    </p:set>
                                    <p:animEffect transition="in" filter="box(in)">
                                      <p:cBhvr>
                                        <p:cTn id="22" dur="500"/>
                                        <p:tgtEl>
                                          <p:spTgt spid="4198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Naturalization</a:t>
            </a:r>
          </a:p>
        </p:txBody>
      </p:sp>
      <p:pic>
        <p:nvPicPr>
          <p:cNvPr id="8195" name="Picture 3" descr="greencard">
            <a:hlinkClick r:id="rId2"/>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533400" y="4419600"/>
            <a:ext cx="2895600" cy="1922463"/>
          </a:xfrm>
        </p:spPr>
      </p:pic>
      <p:sp>
        <p:nvSpPr>
          <p:cNvPr id="64516" name="Rectangle 4"/>
          <p:cNvSpPr>
            <a:spLocks noGrp="1" noChangeArrowheads="1"/>
          </p:cNvSpPr>
          <p:nvPr>
            <p:ph type="body" sz="half" idx="3"/>
          </p:nvPr>
        </p:nvSpPr>
        <p:spPr>
          <a:xfrm>
            <a:off x="4191000" y="1600200"/>
            <a:ext cx="4648200" cy="4800600"/>
          </a:xfrm>
        </p:spPr>
        <p:txBody>
          <a:bodyPr/>
          <a:lstStyle/>
          <a:p>
            <a:pPr eaLnBrk="1" hangingPunct="1">
              <a:lnSpc>
                <a:spcPct val="90000"/>
              </a:lnSpc>
            </a:pPr>
            <a:r>
              <a:rPr lang="en-US" sz="2200" b="1" i="1" u="sng" smtClean="0"/>
              <a:t>Naturalization</a:t>
            </a:r>
            <a:r>
              <a:rPr lang="en-US" sz="2200" smtClean="0"/>
              <a:t> is the </a:t>
            </a:r>
            <a:r>
              <a:rPr lang="en-US" sz="2200" b="1" smtClean="0"/>
              <a:t>process where an alien becomes a citizen</a:t>
            </a:r>
          </a:p>
          <a:p>
            <a:pPr eaLnBrk="1" hangingPunct="1">
              <a:lnSpc>
                <a:spcPct val="90000"/>
              </a:lnSpc>
            </a:pPr>
            <a:r>
              <a:rPr lang="en-US" sz="2200" smtClean="0"/>
              <a:t>It has certain requirements</a:t>
            </a:r>
          </a:p>
          <a:p>
            <a:pPr eaLnBrk="1" hangingPunct="1">
              <a:lnSpc>
                <a:spcPct val="90000"/>
              </a:lnSpc>
            </a:pPr>
            <a:r>
              <a:rPr lang="en-US" sz="2200" smtClean="0"/>
              <a:t>You must live here for at least </a:t>
            </a:r>
            <a:r>
              <a:rPr lang="en-US" sz="2200" u="sng" smtClean="0"/>
              <a:t>5</a:t>
            </a:r>
            <a:r>
              <a:rPr lang="en-US" sz="2200" smtClean="0"/>
              <a:t> years, 3 if you are married to a citizen</a:t>
            </a:r>
          </a:p>
          <a:p>
            <a:pPr eaLnBrk="1" hangingPunct="1">
              <a:lnSpc>
                <a:spcPct val="90000"/>
              </a:lnSpc>
            </a:pPr>
            <a:r>
              <a:rPr lang="en-US" sz="2200" smtClean="0"/>
              <a:t>You must pass an interview</a:t>
            </a:r>
          </a:p>
          <a:p>
            <a:pPr eaLnBrk="1" hangingPunct="1">
              <a:lnSpc>
                <a:spcPct val="90000"/>
              </a:lnSpc>
            </a:pPr>
            <a:r>
              <a:rPr lang="en-US" sz="2200" smtClean="0"/>
              <a:t>You must prove some knowledge of the </a:t>
            </a:r>
            <a:r>
              <a:rPr lang="en-US" sz="2200" b="1" smtClean="0"/>
              <a:t>English language, American history and Civics</a:t>
            </a:r>
          </a:p>
          <a:p>
            <a:pPr eaLnBrk="1" hangingPunct="1">
              <a:lnSpc>
                <a:spcPct val="90000"/>
              </a:lnSpc>
            </a:pPr>
            <a:r>
              <a:rPr lang="en-US" sz="2200" b="1" smtClean="0"/>
              <a:t>Finally</a:t>
            </a:r>
            <a:r>
              <a:rPr lang="en-US" sz="2200" smtClean="0"/>
              <a:t>, you need to swear an </a:t>
            </a:r>
            <a:r>
              <a:rPr lang="en-US" sz="2200" b="1" smtClean="0"/>
              <a:t>Oath of Allegiance</a:t>
            </a:r>
            <a:r>
              <a:rPr lang="en-US" sz="2200" smtClean="0"/>
              <a:t> to the United States</a:t>
            </a:r>
          </a:p>
        </p:txBody>
      </p:sp>
      <p:pic>
        <p:nvPicPr>
          <p:cNvPr id="8197" name="Picture 5" descr="eagle2"/>
          <p:cNvPicPr>
            <a:picLocks noChangeAspect="1" noChangeArrowheads="1"/>
          </p:cNvPicPr>
          <p:nvPr>
            <p:ph sz="quarter" idx="2"/>
          </p:nvPr>
        </p:nvPicPr>
        <p:blipFill>
          <a:blip r:embed="rId4">
            <a:extLst>
              <a:ext uri="{28A0092B-C50C-407E-A947-70E740481C1C}">
                <a14:useLocalDpi xmlns:a14="http://schemas.microsoft.com/office/drawing/2010/main" val="0"/>
              </a:ext>
            </a:extLst>
          </a:blip>
          <a:srcRect/>
          <a:stretch>
            <a:fillRect/>
          </a:stretch>
        </p:blipFill>
        <p:spPr>
          <a:xfrm>
            <a:off x="609600" y="1543050"/>
            <a:ext cx="2819400" cy="2609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4516">
                                            <p:txEl>
                                              <p:pRg st="0" end="0"/>
                                            </p:txEl>
                                          </p:spTgt>
                                        </p:tgtEl>
                                        <p:attrNameLst>
                                          <p:attrName>style.visibility</p:attrName>
                                        </p:attrNameLst>
                                      </p:cBhvr>
                                      <p:to>
                                        <p:strVal val="visible"/>
                                      </p:to>
                                    </p:set>
                                    <p:animEffect transition="in" filter="box(in)">
                                      <p:cBhvr>
                                        <p:cTn id="7" dur="500"/>
                                        <p:tgtEl>
                                          <p:spTgt spid="645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4516">
                                            <p:txEl>
                                              <p:pRg st="1" end="1"/>
                                            </p:txEl>
                                          </p:spTgt>
                                        </p:tgtEl>
                                        <p:attrNameLst>
                                          <p:attrName>style.visibility</p:attrName>
                                        </p:attrNameLst>
                                      </p:cBhvr>
                                      <p:to>
                                        <p:strVal val="visible"/>
                                      </p:to>
                                    </p:set>
                                    <p:animEffect transition="in" filter="box(in)">
                                      <p:cBhvr>
                                        <p:cTn id="12" dur="500"/>
                                        <p:tgtEl>
                                          <p:spTgt spid="6451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4516">
                                            <p:txEl>
                                              <p:pRg st="2" end="2"/>
                                            </p:txEl>
                                          </p:spTgt>
                                        </p:tgtEl>
                                        <p:attrNameLst>
                                          <p:attrName>style.visibility</p:attrName>
                                        </p:attrNameLst>
                                      </p:cBhvr>
                                      <p:to>
                                        <p:strVal val="visible"/>
                                      </p:to>
                                    </p:set>
                                    <p:animEffect transition="in" filter="box(in)">
                                      <p:cBhvr>
                                        <p:cTn id="17" dur="500"/>
                                        <p:tgtEl>
                                          <p:spTgt spid="6451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4516">
                                            <p:txEl>
                                              <p:pRg st="3" end="3"/>
                                            </p:txEl>
                                          </p:spTgt>
                                        </p:tgtEl>
                                        <p:attrNameLst>
                                          <p:attrName>style.visibility</p:attrName>
                                        </p:attrNameLst>
                                      </p:cBhvr>
                                      <p:to>
                                        <p:strVal val="visible"/>
                                      </p:to>
                                    </p:set>
                                    <p:animEffect transition="in" filter="box(in)">
                                      <p:cBhvr>
                                        <p:cTn id="22" dur="500"/>
                                        <p:tgtEl>
                                          <p:spTgt spid="6451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4516">
                                            <p:txEl>
                                              <p:pRg st="4" end="4"/>
                                            </p:txEl>
                                          </p:spTgt>
                                        </p:tgtEl>
                                        <p:attrNameLst>
                                          <p:attrName>style.visibility</p:attrName>
                                        </p:attrNameLst>
                                      </p:cBhvr>
                                      <p:to>
                                        <p:strVal val="visible"/>
                                      </p:to>
                                    </p:set>
                                    <p:animEffect transition="in" filter="box(in)">
                                      <p:cBhvr>
                                        <p:cTn id="27" dur="500"/>
                                        <p:tgtEl>
                                          <p:spTgt spid="6451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64516">
                                            <p:txEl>
                                              <p:pRg st="5" end="5"/>
                                            </p:txEl>
                                          </p:spTgt>
                                        </p:tgtEl>
                                        <p:attrNameLst>
                                          <p:attrName>style.visibility</p:attrName>
                                        </p:attrNameLst>
                                      </p:cBhvr>
                                      <p:to>
                                        <p:strVal val="visible"/>
                                      </p:to>
                                    </p:set>
                                    <p:animEffect transition="in" filter="box(in)">
                                      <p:cBhvr>
                                        <p:cTn id="32" dur="500"/>
                                        <p:tgtEl>
                                          <p:spTgt spid="6451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6"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The Oath of Allegiance</a:t>
            </a:r>
          </a:p>
        </p:txBody>
      </p:sp>
      <p:sp>
        <p:nvSpPr>
          <p:cNvPr id="9219" name="Rectangle 3"/>
          <p:cNvSpPr>
            <a:spLocks noGrp="1" noChangeArrowheads="1"/>
          </p:cNvSpPr>
          <p:nvPr>
            <p:ph type="body" sz="half" idx="1"/>
          </p:nvPr>
        </p:nvSpPr>
        <p:spPr>
          <a:xfrm>
            <a:off x="152400" y="1295400"/>
            <a:ext cx="5105400" cy="5257800"/>
          </a:xfrm>
        </p:spPr>
        <p:txBody>
          <a:bodyPr/>
          <a:lstStyle/>
          <a:p>
            <a:pPr eaLnBrk="1" hangingPunct="1">
              <a:lnSpc>
                <a:spcPct val="80000"/>
              </a:lnSpc>
              <a:buFontTx/>
              <a:buNone/>
            </a:pPr>
            <a:r>
              <a:rPr lang="en-US" sz="2000" smtClean="0"/>
              <a:t>"I hereby declare, on oath, that I absolutely and entirely renounce and abjure all allegiance and fidelity to any foreign prince, potentate, state or sovereignty, of whom or which I have heretofore been a subject or citizen; that I will support and defend the Constitution and laws of the United States of America against all enemies, foreign and domestic; that I will bear true faith and allegiance to the same; that I will bear arms on behalf of the United States when required by the law; that I will perform noncombatant service in the armed forces of the United States when required by the law; that I will perform work of national importance under civilian direction when required by the law; and that I take this obligation freely without any mental reservation or purpose of evasion; so help me God." </a:t>
            </a:r>
          </a:p>
        </p:txBody>
      </p:sp>
      <p:pic>
        <p:nvPicPr>
          <p:cNvPr id="9220" name="Picture 4" descr="U.S. Navy sailors and Marines hold up their right hands as they take the oath of allegiance to the United States at a U.S. naturalization ceremony held at Camp Pendleton Marine Corps Base in San Diego county, Friday, Jan. 30, 2004. Two hundred Marines and sailors took the oath at the cermony that featured California Gov. Arnold Schwarzenegger as the main speaker. (AP Photo/Denis Poroy) "/>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l="16280" r="5344"/>
          <a:stretch>
            <a:fillRect/>
          </a:stretch>
        </p:blipFill>
        <p:spPr>
          <a:xfrm>
            <a:off x="5181600" y="1833563"/>
            <a:ext cx="3810000" cy="347345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4000" smtClean="0"/>
              <a:t>Any differences between citizens?</a:t>
            </a:r>
          </a:p>
        </p:txBody>
      </p:sp>
      <p:sp>
        <p:nvSpPr>
          <p:cNvPr id="63491" name="Rectangle 3"/>
          <p:cNvSpPr>
            <a:spLocks noGrp="1" noChangeArrowheads="1"/>
          </p:cNvSpPr>
          <p:nvPr>
            <p:ph type="body" sz="half" idx="2"/>
          </p:nvPr>
        </p:nvSpPr>
        <p:spPr/>
        <p:txBody>
          <a:bodyPr/>
          <a:lstStyle/>
          <a:p>
            <a:pPr eaLnBrk="1" hangingPunct="1">
              <a:lnSpc>
                <a:spcPct val="90000"/>
              </a:lnSpc>
            </a:pPr>
            <a:r>
              <a:rPr lang="en-US" sz="2400" smtClean="0"/>
              <a:t>Are the rights of naturalized citizens any different than those of native born citizens</a:t>
            </a:r>
          </a:p>
          <a:p>
            <a:pPr eaLnBrk="1" hangingPunct="1">
              <a:lnSpc>
                <a:spcPct val="90000"/>
              </a:lnSpc>
            </a:pPr>
            <a:r>
              <a:rPr lang="en-US" sz="2400" smtClean="0"/>
              <a:t>Yes, but only one</a:t>
            </a:r>
          </a:p>
          <a:p>
            <a:pPr eaLnBrk="1" hangingPunct="1">
              <a:lnSpc>
                <a:spcPct val="90000"/>
              </a:lnSpc>
            </a:pPr>
            <a:r>
              <a:rPr lang="en-US" sz="2400" b="1" smtClean="0"/>
              <a:t>Only a native born citizen can run for President</a:t>
            </a:r>
            <a:r>
              <a:rPr lang="en-US" sz="2400" smtClean="0"/>
              <a:t>, according to the Constitution They can run for any other office, can vote, </a:t>
            </a:r>
          </a:p>
          <a:p>
            <a:pPr eaLnBrk="1" hangingPunct="1">
              <a:lnSpc>
                <a:spcPct val="90000"/>
              </a:lnSpc>
            </a:pPr>
            <a:r>
              <a:rPr lang="en-US" sz="2400" smtClean="0"/>
              <a:t>serve on juries, etc.</a:t>
            </a:r>
          </a:p>
        </p:txBody>
      </p:sp>
      <p:pic>
        <p:nvPicPr>
          <p:cNvPr id="10244" name="Picture 4" descr="gov_AS"/>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152400" y="1749425"/>
            <a:ext cx="4495800" cy="4087813"/>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animEffect transition="in" filter="blinds(horizontal)">
                                      <p:cBhvr>
                                        <p:cTn id="7" dur="500"/>
                                        <p:tgtEl>
                                          <p:spTgt spid="634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3491">
                                            <p:txEl>
                                              <p:pRg st="1" end="1"/>
                                            </p:txEl>
                                          </p:spTgt>
                                        </p:tgtEl>
                                        <p:attrNameLst>
                                          <p:attrName>style.visibility</p:attrName>
                                        </p:attrNameLst>
                                      </p:cBhvr>
                                      <p:to>
                                        <p:strVal val="visible"/>
                                      </p:to>
                                    </p:set>
                                    <p:animEffect transition="in" filter="blinds(horizontal)">
                                      <p:cBhvr>
                                        <p:cTn id="12" dur="500"/>
                                        <p:tgtEl>
                                          <p:spTgt spid="634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3491">
                                            <p:txEl>
                                              <p:pRg st="2" end="2"/>
                                            </p:txEl>
                                          </p:spTgt>
                                        </p:tgtEl>
                                        <p:attrNameLst>
                                          <p:attrName>style.visibility</p:attrName>
                                        </p:attrNameLst>
                                      </p:cBhvr>
                                      <p:to>
                                        <p:strVal val="visible"/>
                                      </p:to>
                                    </p:set>
                                    <p:animEffect transition="in" filter="blinds(horizontal)">
                                      <p:cBhvr>
                                        <p:cTn id="17" dur="500"/>
                                        <p:tgtEl>
                                          <p:spTgt spid="6349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3491">
                                            <p:txEl>
                                              <p:pRg st="3" end="3"/>
                                            </p:txEl>
                                          </p:spTgt>
                                        </p:tgtEl>
                                        <p:attrNameLst>
                                          <p:attrName>style.visibility</p:attrName>
                                        </p:attrNameLst>
                                      </p:cBhvr>
                                      <p:to>
                                        <p:strVal val="visible"/>
                                      </p:to>
                                    </p:set>
                                    <p:animEffect transition="in" filter="blinds(horizontal)">
                                      <p:cBhvr>
                                        <p:cTn id="22" dur="500"/>
                                        <p:tgtEl>
                                          <p:spTgt spid="63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BE3C3F9E90C884C80050D0F153243D1" ma:contentTypeVersion="0" ma:contentTypeDescription="Create a new document." ma:contentTypeScope="" ma:versionID="985ba0cf55f7d187582e2b0435f7883d">
  <xsd:schema xmlns:xsd="http://www.w3.org/2001/XMLSchema" xmlns:xs="http://www.w3.org/2001/XMLSchema" xmlns:p="http://schemas.microsoft.com/office/2006/metadata/properties" targetNamespace="http://schemas.microsoft.com/office/2006/metadata/properties" ma:root="true" ma:fieldsID="ff182d22d1788fc550c5f914e2fbbdd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A556DFF-5ECA-44CB-BA07-CAB8DE403D6B}"/>
</file>

<file path=customXml/itemProps2.xml><?xml version="1.0" encoding="utf-8"?>
<ds:datastoreItem xmlns:ds="http://schemas.openxmlformats.org/officeDocument/2006/customXml" ds:itemID="{F4E0128C-0BF2-4E53-9B82-0CF47628A605}"/>
</file>

<file path=customXml/itemProps3.xml><?xml version="1.0" encoding="utf-8"?>
<ds:datastoreItem xmlns:ds="http://schemas.openxmlformats.org/officeDocument/2006/customXml" ds:itemID="{88840D0F-93D5-4C91-ACE2-A9084EBA1ACD}"/>
</file>

<file path=docProps/app.xml><?xml version="1.0" encoding="utf-8"?>
<Properties xmlns="http://schemas.openxmlformats.org/officeDocument/2006/extended-properties" xmlns:vt="http://schemas.openxmlformats.org/officeDocument/2006/docPropsVTypes">
  <TotalTime>345</TotalTime>
  <Words>1476</Words>
  <Application>Microsoft Office PowerPoint</Application>
  <PresentationFormat>On-screen Show (4:3)</PresentationFormat>
  <Paragraphs>134</Paragraphs>
  <Slides>27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Calibri</vt:lpstr>
      <vt:lpstr>Default Design</vt:lpstr>
      <vt:lpstr>What does it mean to be an American Citizen?</vt:lpstr>
      <vt:lpstr>Citizenship</vt:lpstr>
      <vt:lpstr>Are all citizens created equal?</vt:lpstr>
      <vt:lpstr>Are you a citizen</vt:lpstr>
      <vt:lpstr>Born in the U.S.A.?</vt:lpstr>
      <vt:lpstr>Choosing Citizenship</vt:lpstr>
      <vt:lpstr>Naturalization</vt:lpstr>
      <vt:lpstr>The Oath of Allegiance</vt:lpstr>
      <vt:lpstr>Any differences between citizens?</vt:lpstr>
      <vt:lpstr>Immigration – an American tradition</vt:lpstr>
      <vt:lpstr>Can anybody come to the U.S?</vt:lpstr>
      <vt:lpstr>Immigration today</vt:lpstr>
      <vt:lpstr>Is this cartoon in favor of or against immigration?</vt:lpstr>
      <vt:lpstr>CITIZENSHIP = FREEDOM?</vt:lpstr>
      <vt:lpstr>Duties and Responsibilities</vt:lpstr>
      <vt:lpstr>Responsibilities of Citizens</vt:lpstr>
      <vt:lpstr>Voting</vt:lpstr>
      <vt:lpstr>Keep Informed</vt:lpstr>
      <vt:lpstr>Democracy is not a spectator sport</vt:lpstr>
      <vt:lpstr>Tolerance</vt:lpstr>
      <vt:lpstr>Patriotism</vt:lpstr>
      <vt:lpstr>Which does the cartoonist consider patriotic?  Why?</vt:lpstr>
      <vt:lpstr>Duties of American Citizens</vt:lpstr>
      <vt:lpstr>Obey the law</vt:lpstr>
      <vt:lpstr>Paying Taxes</vt:lpstr>
      <vt:lpstr>Serving the Court</vt:lpstr>
      <vt:lpstr>Military Draft</vt:lpstr>
    </vt:vector>
  </TitlesOfParts>
  <Company>Agami family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does it mean to be an American Citizen?</dc:title>
  <dc:creator>Phillip McGinnis</dc:creator>
  <cp:lastModifiedBy>Phillip C. McGinnis</cp:lastModifiedBy>
  <cp:revision>25</cp:revision>
  <dcterms:created xsi:type="dcterms:W3CDTF">2003-09-06T20:58:02Z</dcterms:created>
  <dcterms:modified xsi:type="dcterms:W3CDTF">2013-09-19T14:16:17Z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0x0101002BE3C3F9E90C884C80050D0F153243D1</vt:lpwstr>
  </property>
</Properties>
</file>